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9" r:id="rId6"/>
    <p:sldId id="261" r:id="rId7"/>
    <p:sldId id="260" r:id="rId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D24F75-39C8-4310-A509-EFB4471F5D94}" v="1" dt="2021-01-12T09:12:09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-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Fremlin - Countess Gytha" userId="ad4344a2-a08c-480d-a721-aa77896592ba" providerId="ADAL" clId="{8AD24F75-39C8-4310-A509-EFB4471F5D94}"/>
    <pc:docChg chg="custSel modSld">
      <pc:chgData name="Tom Fremlin - Countess Gytha" userId="ad4344a2-a08c-480d-a721-aa77896592ba" providerId="ADAL" clId="{8AD24F75-39C8-4310-A509-EFB4471F5D94}" dt="2021-01-12T09:11:57.533" v="279" actId="2711"/>
      <pc:docMkLst>
        <pc:docMk/>
      </pc:docMkLst>
      <pc:sldChg chg="delSp modSp mod">
        <pc:chgData name="Tom Fremlin - Countess Gytha" userId="ad4344a2-a08c-480d-a721-aa77896592ba" providerId="ADAL" clId="{8AD24F75-39C8-4310-A509-EFB4471F5D94}" dt="2021-01-12T09:11:57.533" v="279" actId="2711"/>
        <pc:sldMkLst>
          <pc:docMk/>
          <pc:sldMk cId="677600316" sldId="258"/>
        </pc:sldMkLst>
        <pc:spChg chg="mod">
          <ac:chgData name="Tom Fremlin - Countess Gytha" userId="ad4344a2-a08c-480d-a721-aa77896592ba" providerId="ADAL" clId="{8AD24F75-39C8-4310-A509-EFB4471F5D94}" dt="2021-01-12T09:11:57.533" v="279" actId="2711"/>
          <ac:spMkLst>
            <pc:docMk/>
            <pc:sldMk cId="677600316" sldId="258"/>
            <ac:spMk id="7" creationId="{00000000-0000-0000-0000-000000000000}"/>
          </ac:spMkLst>
        </pc:spChg>
        <pc:picChg chg="del">
          <ac:chgData name="Tom Fremlin - Countess Gytha" userId="ad4344a2-a08c-480d-a721-aa77896592ba" providerId="ADAL" clId="{8AD24F75-39C8-4310-A509-EFB4471F5D94}" dt="2021-01-12T09:09:16.051" v="0" actId="478"/>
          <ac:picMkLst>
            <pc:docMk/>
            <pc:sldMk cId="677600316" sldId="258"/>
            <ac:picMk id="1026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381C-EDB0-4859-9066-FF13B23ED0E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545A-2C4B-4BF3-BB31-EC895142C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50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381C-EDB0-4859-9066-FF13B23ED0E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545A-2C4B-4BF3-BB31-EC895142C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99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381C-EDB0-4859-9066-FF13B23ED0E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545A-2C4B-4BF3-BB31-EC895142C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49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381C-EDB0-4859-9066-FF13B23ED0E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545A-2C4B-4BF3-BB31-EC895142C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6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381C-EDB0-4859-9066-FF13B23ED0E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545A-2C4B-4BF3-BB31-EC895142C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175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381C-EDB0-4859-9066-FF13B23ED0E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545A-2C4B-4BF3-BB31-EC895142C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28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381C-EDB0-4859-9066-FF13B23ED0E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545A-2C4B-4BF3-BB31-EC895142C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266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381C-EDB0-4859-9066-FF13B23ED0E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545A-2C4B-4BF3-BB31-EC895142C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998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381C-EDB0-4859-9066-FF13B23ED0E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545A-2C4B-4BF3-BB31-EC895142C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772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381C-EDB0-4859-9066-FF13B23ED0E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545A-2C4B-4BF3-BB31-EC895142C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049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381C-EDB0-4859-9066-FF13B23ED0E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545A-2C4B-4BF3-BB31-EC895142C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1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B381C-EDB0-4859-9066-FF13B23ED0E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C545A-2C4B-4BF3-BB31-EC895142C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961" y="176258"/>
            <a:ext cx="2236631" cy="1655762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Early Bird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908" y="676855"/>
            <a:ext cx="5241702" cy="7325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600" dirty="0">
                <a:latin typeface="Comic Sans MS" panose="030F0702030302020204" pitchFamily="66" charset="0"/>
              </a:rPr>
              <a:t>Put brackets so it’s true:       1 11 × 20 – 6 × 5 = 770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600" dirty="0">
                <a:latin typeface="Comic Sans MS" panose="030F0702030302020204" pitchFamily="66" charset="0"/>
              </a:rPr>
              <a:t>7/8 of 1280</a:t>
            </a:r>
          </a:p>
          <a:p>
            <a:pPr>
              <a:spcBef>
                <a:spcPts val="1200"/>
              </a:spcBef>
            </a:pPr>
            <a:r>
              <a:rPr lang="en-US" sz="2600" dirty="0">
                <a:latin typeface="Comic Sans MS" panose="030F0702030302020204" pitchFamily="66" charset="0"/>
              </a:rPr>
              <a:t>3. 1632 ÷ </a:t>
            </a:r>
            <a:r>
              <a:rPr lang="en-US" sz="2600" dirty="0">
                <a:latin typeface="Comic Sans MS" panose="030F0702030302020204" pitchFamily="66" charset="0"/>
                <a:sym typeface="Wingdings"/>
              </a:rPr>
              <a:t> = 96</a:t>
            </a:r>
          </a:p>
          <a:p>
            <a:pPr>
              <a:spcBef>
                <a:spcPts val="1200"/>
              </a:spcBef>
            </a:pPr>
            <a:r>
              <a:rPr lang="en-US" sz="2600" dirty="0">
                <a:latin typeface="Comic Sans MS" panose="030F0702030302020204" pitchFamily="66" charset="0"/>
                <a:sym typeface="Wingdings"/>
              </a:rPr>
              <a:t>4. </a:t>
            </a:r>
            <a:r>
              <a:rPr lang="en-US" sz="2600" dirty="0">
                <a:latin typeface="Comic Sans MS" panose="030F0702030302020204" pitchFamily="66" charset="0"/>
              </a:rPr>
              <a:t>Freddie buys a game and a controller and pays £46.00. Harry buys a game and a controller for £31.00. How much does a game cost? How much does a controller cost? </a:t>
            </a:r>
          </a:p>
          <a:p>
            <a:pPr>
              <a:spcBef>
                <a:spcPts val="1200"/>
              </a:spcBef>
            </a:pPr>
            <a:r>
              <a:rPr lang="en-US" sz="2600" dirty="0">
                <a:latin typeface="Comic Sans MS" panose="030F0702030302020204" pitchFamily="66" charset="0"/>
                <a:sym typeface="Wingdings"/>
              </a:rPr>
              <a:t>5. 6b </a:t>
            </a:r>
            <a:r>
              <a:rPr lang="mr-IN" sz="2600" dirty="0">
                <a:latin typeface="Comic Sans MS" panose="030F0702030302020204" pitchFamily="66" charset="0"/>
                <a:sym typeface="Wingdings"/>
              </a:rPr>
              <a:t>–</a:t>
            </a:r>
            <a:r>
              <a:rPr lang="en-US" sz="2600" dirty="0">
                <a:latin typeface="Comic Sans MS" panose="030F0702030302020204" pitchFamily="66" charset="0"/>
                <a:sym typeface="Wingdings"/>
              </a:rPr>
              <a:t> 6 = 18. What is b?</a:t>
            </a:r>
          </a:p>
          <a:p>
            <a:pPr>
              <a:spcBef>
                <a:spcPts val="1200"/>
              </a:spcBef>
            </a:pPr>
            <a:r>
              <a:rPr lang="en-US" sz="2600" dirty="0">
                <a:latin typeface="Comic Sans MS" panose="030F0702030302020204" pitchFamily="66" charset="0"/>
                <a:sym typeface="Wingdings"/>
              </a:rPr>
              <a:t>6. 28 x 1 ¾ </a:t>
            </a:r>
          </a:p>
          <a:p>
            <a:pPr>
              <a:spcBef>
                <a:spcPts val="1200"/>
              </a:spcBef>
            </a:pPr>
            <a:endParaRPr lang="en-GB" sz="2600" dirty="0">
              <a:latin typeface="Comic Sans MS" panose="030F0702030302020204" pitchFamily="66" charset="0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endParaRPr lang="en-GB" sz="2600" dirty="0">
              <a:latin typeface="Comic Sans MS" panose="030F0702030302020204" pitchFamily="66" charset="0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endParaRPr lang="en-GB" sz="2600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4282" y="178056"/>
            <a:ext cx="5819103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1200"/>
              </a:spcBef>
              <a:buAutoNum type="arabicPeriod" startAt="7"/>
            </a:pPr>
            <a:r>
              <a:rPr lang="en-GB" sz="2600" dirty="0">
                <a:latin typeface="Comic Sans MS" panose="030F0702030302020204" pitchFamily="66" charset="0"/>
              </a:rPr>
              <a:t>6/20 as a %</a:t>
            </a:r>
          </a:p>
          <a:p>
            <a:pPr marL="514350" indent="-514350">
              <a:spcBef>
                <a:spcPts val="1200"/>
              </a:spcBef>
              <a:buAutoNum type="arabicPeriod" startAt="7"/>
            </a:pPr>
            <a:r>
              <a:rPr lang="en-GB" sz="2600" dirty="0">
                <a:latin typeface="Comic Sans MS" panose="030F0702030302020204" pitchFamily="66" charset="0"/>
              </a:rPr>
              <a:t>1,14,27,40</a:t>
            </a:r>
            <a:r>
              <a:rPr lang="mr-IN" sz="2600" dirty="0">
                <a:latin typeface="Comic Sans MS" panose="030F0702030302020204" pitchFamily="66" charset="0"/>
              </a:rPr>
              <a:t>…</a:t>
            </a:r>
            <a:r>
              <a:rPr lang="en-GB" sz="2600" dirty="0">
                <a:latin typeface="Comic Sans MS" panose="030F0702030302020204" pitchFamily="66" charset="0"/>
              </a:rPr>
              <a:t>.what are the next two numbers in the sequence? What is the 100</a:t>
            </a:r>
            <a:r>
              <a:rPr lang="en-GB" sz="2600" baseline="30000" dirty="0">
                <a:latin typeface="Comic Sans MS" panose="030F0702030302020204" pitchFamily="66" charset="0"/>
              </a:rPr>
              <a:t>th</a:t>
            </a:r>
            <a:r>
              <a:rPr lang="en-GB" sz="2600" dirty="0">
                <a:latin typeface="Comic Sans MS" panose="030F0702030302020204" pitchFamily="66" charset="0"/>
              </a:rPr>
              <a:t> number?</a:t>
            </a:r>
            <a:endParaRPr lang="en-GB" sz="2800" dirty="0"/>
          </a:p>
          <a:p>
            <a:pPr marL="514350" indent="-514350">
              <a:spcBef>
                <a:spcPts val="1200"/>
              </a:spcBef>
              <a:buAutoNum type="arabicPeriod" startAt="7"/>
            </a:pPr>
            <a:r>
              <a:rPr lang="en-GB" sz="2800" dirty="0">
                <a:latin typeface="Comic Sans MS" panose="030F0702030302020204" pitchFamily="66" charset="0"/>
              </a:rPr>
              <a:t>If an average day in January produces 0.6mm of rainfall, what would the total rainfall for January be?</a:t>
            </a:r>
          </a:p>
          <a:p>
            <a:pPr marL="514350" indent="-514350">
              <a:spcBef>
                <a:spcPts val="1200"/>
              </a:spcBef>
              <a:buAutoNum type="arabicPeriod" startAt="7"/>
            </a:pPr>
            <a:r>
              <a:rPr lang="en-GB" sz="2800" dirty="0">
                <a:latin typeface="Comic Sans MS" panose="030F0702030302020204" pitchFamily="66" charset="0"/>
              </a:rPr>
              <a:t>A light flashes once every 15 seconds. How many times will it flash in a day?</a:t>
            </a:r>
          </a:p>
          <a:p>
            <a:pPr marL="514350" indent="-514350">
              <a:spcBef>
                <a:spcPts val="1200"/>
              </a:spcBef>
              <a:buAutoNum type="arabicPeriod" startAt="7"/>
            </a:pPr>
            <a:endParaRPr lang="en-GB" sz="2600" dirty="0">
              <a:latin typeface="Comic Sans MS" panose="030F0702030302020204" pitchFamily="66" charset="0"/>
            </a:endParaRPr>
          </a:p>
          <a:p>
            <a:pPr>
              <a:spcBef>
                <a:spcPts val="1200"/>
              </a:spcBef>
            </a:pPr>
            <a:endParaRPr lang="en-GB" sz="2600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600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961" y="176258"/>
            <a:ext cx="2236631" cy="1655762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Early Bird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152" y="612462"/>
            <a:ext cx="583413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GB" sz="2800" dirty="0">
                <a:latin typeface="Comic Sans MS" panose="030F0702030302020204" pitchFamily="66" charset="0"/>
              </a:rPr>
              <a:t>A packet contains 45 crisps. Brad eats 80% of them. How many are left?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GB" sz="2800" dirty="0">
                <a:latin typeface="Comic Sans MS" panose="030F0702030302020204" pitchFamily="66" charset="0"/>
              </a:rPr>
              <a:t> 17% x 360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600" dirty="0">
                <a:latin typeface="Comic Sans MS" panose="030F0702030302020204" pitchFamily="66" charset="0"/>
              </a:rPr>
              <a:t> 4/5 x 2/3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GB" sz="2800" dirty="0">
                <a:latin typeface="Comic Sans MS" panose="030F0702030302020204" pitchFamily="66" charset="0"/>
              </a:rPr>
              <a:t>If a cow drinks at a rate of 6 litres per minute, how long does it take the cow to drain a 1200 litre trough?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GB" sz="2800" dirty="0">
                <a:latin typeface="Comic Sans MS" panose="030F0702030302020204" pitchFamily="66" charset="0"/>
                <a:sym typeface="Wingdings"/>
              </a:rPr>
              <a:t> 6.28 x 45</a:t>
            </a:r>
            <a:endParaRPr lang="en-US" sz="2600" dirty="0">
              <a:latin typeface="Comic Sans MS" panose="030F0702030302020204" pitchFamily="66" charset="0"/>
              <a:sym typeface="Wingdings"/>
            </a:endParaRPr>
          </a:p>
          <a:p>
            <a:pPr>
              <a:spcBef>
                <a:spcPts val="1200"/>
              </a:spcBef>
            </a:pPr>
            <a:endParaRPr lang="en-GB" sz="2600" dirty="0">
              <a:latin typeface="Comic Sans MS" panose="030F0702030302020204" pitchFamily="66" charset="0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GB" sz="2600" dirty="0">
                <a:latin typeface="Comic Sans MS" panose="030F0702030302020204" pitchFamily="66" charset="0"/>
              </a:rPr>
              <a:t>5z + 4 = 6z </a:t>
            </a:r>
            <a:r>
              <a:rPr lang="mr-IN" sz="2600" dirty="0">
                <a:latin typeface="Comic Sans MS" panose="030F0702030302020204" pitchFamily="66" charset="0"/>
              </a:rPr>
              <a:t>–</a:t>
            </a:r>
            <a:r>
              <a:rPr lang="en-GB" sz="2600" dirty="0">
                <a:latin typeface="Comic Sans MS" panose="030F0702030302020204" pitchFamily="66" charset="0"/>
              </a:rPr>
              <a:t> 1  What is z?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endParaRPr lang="en-GB" sz="2600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4282" y="178056"/>
            <a:ext cx="5819103" cy="704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1200"/>
              </a:spcBef>
              <a:buAutoNum type="arabicPeriod" startAt="7"/>
            </a:pPr>
            <a:r>
              <a:rPr lang="en-GB" sz="2600" dirty="0">
                <a:latin typeface="Comic Sans MS" panose="030F0702030302020204" pitchFamily="66" charset="0"/>
              </a:rPr>
              <a:t> </a:t>
            </a:r>
          </a:p>
          <a:p>
            <a:pPr marL="514350" indent="-514350">
              <a:spcBef>
                <a:spcPts val="1200"/>
              </a:spcBef>
              <a:buAutoNum type="arabicPeriod" startAt="7"/>
            </a:pPr>
            <a:endParaRPr lang="en-GB" sz="2600" dirty="0">
              <a:latin typeface="Comic Sans MS" panose="030F0702030302020204" pitchFamily="66" charset="0"/>
            </a:endParaRPr>
          </a:p>
          <a:p>
            <a:pPr marL="514350" indent="-514350">
              <a:spcBef>
                <a:spcPts val="1200"/>
              </a:spcBef>
              <a:buAutoNum type="arabicPeriod" startAt="7"/>
            </a:pPr>
            <a:endParaRPr lang="en-GB" sz="2600" dirty="0">
              <a:latin typeface="Comic Sans MS" panose="030F0702030302020204" pitchFamily="66" charset="0"/>
            </a:endParaRPr>
          </a:p>
          <a:p>
            <a:pPr marL="514350" indent="-514350">
              <a:spcBef>
                <a:spcPts val="1200"/>
              </a:spcBef>
              <a:buAutoNum type="arabicPeriod" startAt="7"/>
            </a:pPr>
            <a:endParaRPr lang="en-GB" sz="2600" dirty="0">
              <a:latin typeface="Comic Sans MS" panose="030F0702030302020204" pitchFamily="66" charset="0"/>
            </a:endParaRPr>
          </a:p>
          <a:p>
            <a:pPr marL="514350" indent="-514350">
              <a:spcBef>
                <a:spcPts val="1200"/>
              </a:spcBef>
              <a:buAutoNum type="arabicPeriod" startAt="7"/>
            </a:pPr>
            <a:r>
              <a:rPr lang="en-GB" sz="2800" dirty="0">
                <a:latin typeface="Comic Sans MS" panose="030F0702030302020204" pitchFamily="66" charset="0"/>
              </a:rPr>
              <a:t>A square with sides of 5cm is enlarged by a scale factor of 3. What is its new area?  </a:t>
            </a:r>
          </a:p>
          <a:p>
            <a:pPr marL="514350" indent="-514350">
              <a:spcBef>
                <a:spcPts val="1200"/>
              </a:spcBef>
              <a:buAutoNum type="arabicPeriod" startAt="7"/>
            </a:pPr>
            <a:r>
              <a:rPr lang="en-GB" sz="2800" dirty="0">
                <a:latin typeface="Comic Sans MS" panose="030F0702030302020204" pitchFamily="66" charset="0"/>
              </a:rPr>
              <a:t>What is the square root of 225?</a:t>
            </a:r>
          </a:p>
          <a:p>
            <a:pPr marL="514350" indent="-514350">
              <a:spcBef>
                <a:spcPts val="1200"/>
              </a:spcBef>
              <a:buAutoNum type="arabicPeriod" startAt="7"/>
            </a:pPr>
            <a:r>
              <a:rPr lang="en-GB" sz="2800" dirty="0">
                <a:latin typeface="Comic Sans MS" panose="030F0702030302020204" pitchFamily="66" charset="0"/>
              </a:rPr>
              <a:t>If I travel at an average of 30 mph on my bike. How long would a journey of 255 miles take?</a:t>
            </a:r>
            <a:endParaRPr lang="en-GB" sz="2600" dirty="0">
              <a:latin typeface="Comic Sans MS" panose="030F0702030302020204" pitchFamily="66" charset="0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endParaRPr lang="en-GB" sz="2600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9" t="39084" r="27347" b="46303"/>
          <a:stretch/>
        </p:blipFill>
        <p:spPr bwMode="auto">
          <a:xfrm>
            <a:off x="6748529" y="178055"/>
            <a:ext cx="1906074" cy="168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135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961" y="176258"/>
            <a:ext cx="2236631" cy="1655762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Early Bird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152" y="612462"/>
            <a:ext cx="583413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GB" sz="2800" dirty="0">
                <a:latin typeface="Comic Sans MS" panose="030F0702030302020204" pitchFamily="66" charset="0"/>
              </a:rPr>
              <a:t>If a teacher has 8 weeks (of 5 days each) to teach 100 lessons. How many lessons must he teach per day?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GB" sz="2800" dirty="0">
                <a:latin typeface="Comic Sans MS" panose="030F0702030302020204" pitchFamily="66" charset="0"/>
              </a:rPr>
              <a:t> 10 ‹ x²‹ 100. What could x be?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GB" sz="2800" dirty="0">
                <a:latin typeface="Comic Sans MS" panose="030F0702030302020204" pitchFamily="66" charset="0"/>
              </a:rPr>
              <a:t> 1.67 x 8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GB" sz="2800" dirty="0">
                <a:latin typeface="Comic Sans MS" panose="030F0702030302020204" pitchFamily="66" charset="0"/>
              </a:rPr>
              <a:t> How many grams in 1.782kg?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600" dirty="0">
                <a:latin typeface="Comic Sans MS" panose="030F0702030302020204" pitchFamily="66" charset="0"/>
              </a:rPr>
              <a:t> 30% of </a:t>
            </a:r>
            <a:r>
              <a:rPr lang="en-US" sz="2600" dirty="0">
                <a:latin typeface="Comic Sans MS" panose="030F0702030302020204" pitchFamily="66" charset="0"/>
                <a:sym typeface="Wingdings"/>
              </a:rPr>
              <a:t> = 240</a:t>
            </a:r>
            <a:endParaRPr lang="en-US" sz="2600" dirty="0">
              <a:latin typeface="Comic Sans MS" panose="030F0702030302020204" pitchFamily="66" charset="0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GB" sz="2800" dirty="0">
                <a:latin typeface="Comic Sans MS" panose="030F0702030302020204" pitchFamily="66" charset="0"/>
              </a:rPr>
              <a:t> 50 ÷ </a:t>
            </a:r>
            <a:r>
              <a:rPr lang="en-GB" sz="2800" dirty="0">
                <a:latin typeface="Comic Sans MS" panose="030F0702030302020204" pitchFamily="66" charset="0"/>
                <a:sym typeface="Wingdings"/>
              </a:rPr>
              <a:t> = 0.1</a:t>
            </a:r>
            <a:endParaRPr lang="en-GB" sz="2800" dirty="0">
              <a:latin typeface="Comic Sans MS" panose="030F0702030302020204" pitchFamily="66" charset="0"/>
            </a:endParaRPr>
          </a:p>
          <a:p>
            <a:pPr>
              <a:spcBef>
                <a:spcPts val="1200"/>
              </a:spcBef>
            </a:pPr>
            <a:r>
              <a:rPr lang="en-GB" sz="2800" dirty="0">
                <a:latin typeface="Comic Sans MS" panose="030F0702030302020204" pitchFamily="66" charset="0"/>
              </a:rPr>
              <a:t>7. Draw an angle of 120 degrees. Now bisect it</a:t>
            </a:r>
            <a:r>
              <a:rPr lang="mr-IN" sz="2800" dirty="0">
                <a:latin typeface="Comic Sans MS" panose="030F0702030302020204" pitchFamily="66" charset="0"/>
              </a:rPr>
              <a:t>…</a:t>
            </a:r>
            <a:endParaRPr lang="en-GB" sz="2600" dirty="0">
              <a:latin typeface="Comic Sans MS" panose="030F0702030302020204" pitchFamily="66" charset="0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endParaRPr lang="en-GB" sz="2600" dirty="0">
              <a:latin typeface="Comic Sans MS" panose="030F0702030302020204" pitchFamily="66" charset="0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endParaRPr lang="en-GB" sz="2600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4282" y="178056"/>
            <a:ext cx="5819103" cy="6247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1200"/>
              </a:spcBef>
              <a:buAutoNum type="arabicPeriod" startAt="7"/>
            </a:pPr>
            <a:r>
              <a:rPr lang="en-GB" sz="2600" dirty="0">
                <a:latin typeface="Comic Sans MS" panose="030F0702030302020204" pitchFamily="66" charset="0"/>
              </a:rPr>
              <a:t>What is halfway between 1/2 and ¾?</a:t>
            </a:r>
          </a:p>
          <a:p>
            <a:pPr marL="514350" indent="-514350">
              <a:spcBef>
                <a:spcPts val="1200"/>
              </a:spcBef>
              <a:buAutoNum type="arabicPeriod" startAt="7"/>
            </a:pPr>
            <a:r>
              <a:rPr lang="en-GB" sz="2800" dirty="0">
                <a:latin typeface="Comic Sans MS" panose="030F0702030302020204" pitchFamily="66" charset="0"/>
              </a:rPr>
              <a:t>What is the area of a cube with sides 14cm?</a:t>
            </a:r>
          </a:p>
          <a:p>
            <a:pPr marL="514350" indent="-514350">
              <a:spcBef>
                <a:spcPts val="1200"/>
              </a:spcBef>
              <a:buAutoNum type="arabicPeriod" startAt="7"/>
            </a:pPr>
            <a:r>
              <a:rPr lang="en-GB" sz="2800" dirty="0">
                <a:latin typeface="Comic Sans MS" panose="030F0702030302020204" pitchFamily="66" charset="0"/>
              </a:rPr>
              <a:t>6,10,14,17</a:t>
            </a:r>
            <a:r>
              <a:rPr lang="mr-IN" sz="2800" dirty="0">
                <a:latin typeface="Comic Sans MS" panose="030F0702030302020204" pitchFamily="66" charset="0"/>
              </a:rPr>
              <a:t>…</a:t>
            </a:r>
            <a:r>
              <a:rPr lang="en-GB" sz="2800" dirty="0">
                <a:latin typeface="Comic Sans MS" panose="030F0702030302020204" pitchFamily="66" charset="0"/>
              </a:rPr>
              <a:t>.what are the next two numbers? The 20</a:t>
            </a:r>
            <a:r>
              <a:rPr lang="en-GB" sz="2800" baseline="30000" dirty="0">
                <a:latin typeface="Comic Sans MS" panose="030F0702030302020204" pitchFamily="66" charset="0"/>
              </a:rPr>
              <a:t>th</a:t>
            </a:r>
            <a:r>
              <a:rPr lang="en-GB" sz="2800" dirty="0">
                <a:latin typeface="Comic Sans MS" panose="030F0702030302020204" pitchFamily="66" charset="0"/>
              </a:rPr>
              <a:t> number? </a:t>
            </a:r>
            <a:endParaRPr lang="en-GB" sz="2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1200"/>
              </a:spcBef>
              <a:buAutoNum type="arabicPeriod" startAt="7"/>
            </a:pPr>
            <a:r>
              <a:rPr lang="en-GB" sz="2600" dirty="0">
                <a:latin typeface="Comic Sans MS" panose="030F0702030302020204" pitchFamily="66" charset="0"/>
                <a:cs typeface="Times New Roman" panose="02020603050405020304" pitchFamily="18" charset="0"/>
              </a:rPr>
              <a:t> An isosceles triangle has one angle of 23 degrees. What could the other two angles be? Can you get both possibilities?</a:t>
            </a:r>
          </a:p>
          <a:p>
            <a:pPr>
              <a:spcBef>
                <a:spcPts val="1200"/>
              </a:spcBef>
            </a:pPr>
            <a:endParaRPr lang="en-GB" sz="2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1200"/>
              </a:spcBef>
              <a:buAutoNum type="arabicPeriod" startAt="7"/>
            </a:pP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480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961" y="176258"/>
            <a:ext cx="2236631" cy="1655762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Early Bird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152" y="612462"/>
            <a:ext cx="583413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GB" sz="2800" dirty="0">
                <a:latin typeface="Comic Sans MS" panose="030F0702030302020204" pitchFamily="66" charset="0"/>
              </a:rPr>
              <a:t>Polly eats 12 crackers a day. How long will a packet of 3600 last for?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GB" sz="2800" dirty="0">
                <a:latin typeface="Comic Sans MS" panose="030F0702030302020204" pitchFamily="66" charset="0"/>
              </a:rPr>
              <a:t> 367.14 x 12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GB" sz="2800" dirty="0">
                <a:latin typeface="Comic Sans MS" panose="030F0702030302020204" pitchFamily="66" charset="0"/>
              </a:rPr>
              <a:t> 2646 ÷ 42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600" dirty="0">
                <a:latin typeface="Comic Sans MS" panose="030F0702030302020204" pitchFamily="66" charset="0"/>
              </a:rPr>
              <a:t> I need to arrive in Westbury by midday. What train do I take from </a:t>
            </a:r>
            <a:r>
              <a:rPr lang="en-US" sz="2600" dirty="0" err="1">
                <a:latin typeface="Comic Sans MS" panose="030F0702030302020204" pitchFamily="66" charset="0"/>
              </a:rPr>
              <a:t>Yeovil</a:t>
            </a:r>
            <a:r>
              <a:rPr lang="en-US" sz="2600" dirty="0">
                <a:latin typeface="Comic Sans MS" panose="030F0702030302020204" pitchFamily="66" charset="0"/>
              </a:rPr>
              <a:t>? </a:t>
            </a:r>
          </a:p>
          <a:p>
            <a:pPr>
              <a:spcBef>
                <a:spcPts val="1200"/>
              </a:spcBef>
            </a:pPr>
            <a:r>
              <a:rPr lang="en-US" sz="2600" dirty="0">
                <a:latin typeface="Comic Sans MS" panose="030F0702030302020204" pitchFamily="66" charset="0"/>
              </a:rPr>
              <a:t>How long is the </a:t>
            </a:r>
          </a:p>
          <a:p>
            <a:pPr>
              <a:spcBef>
                <a:spcPts val="1200"/>
              </a:spcBef>
            </a:pPr>
            <a:r>
              <a:rPr lang="en-US" sz="2600" dirty="0">
                <a:latin typeface="Comic Sans MS" panose="030F0702030302020204" pitchFamily="66" charset="0"/>
              </a:rPr>
              <a:t>journey?</a:t>
            </a:r>
            <a:endParaRPr lang="en-GB" sz="2600" dirty="0">
              <a:latin typeface="Comic Sans MS" panose="030F0702030302020204" pitchFamily="66" charset="0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endParaRPr lang="en-GB" sz="2600" dirty="0">
              <a:latin typeface="Comic Sans MS" panose="030F0702030302020204" pitchFamily="66" charset="0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endParaRPr lang="en-GB" sz="2600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4282" y="178056"/>
            <a:ext cx="581910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600" dirty="0">
                <a:latin typeface="Comic Sans MS" panose="030F0702030302020204" pitchFamily="66" charset="0"/>
                <a:cs typeface="Times New Roman" panose="02020603050405020304" pitchFamily="18" charset="0"/>
              </a:rPr>
              <a:t>5. A barrel of beer (80 litres) is split in the ratio 2:6:8. What is the smallest share? The largest?</a:t>
            </a:r>
          </a:p>
          <a:p>
            <a:pPr>
              <a:spcBef>
                <a:spcPts val="1200"/>
              </a:spcBef>
            </a:pPr>
            <a:r>
              <a:rPr lang="en-GB" sz="2600" dirty="0">
                <a:latin typeface="Comic Sans MS" panose="030F0702030302020204" pitchFamily="66" charset="0"/>
                <a:cs typeface="Times New Roman" panose="02020603050405020304" pitchFamily="18" charset="0"/>
              </a:rPr>
              <a:t>6. A toddler sleeps for about 10 hours in every 24. What percentage of the day is this to the nearest per cent?</a:t>
            </a:r>
          </a:p>
          <a:p>
            <a:pPr>
              <a:spcBef>
                <a:spcPts val="1200"/>
              </a:spcBef>
            </a:pPr>
            <a:r>
              <a:rPr lang="en-GB" sz="2600" dirty="0">
                <a:latin typeface="Comic Sans MS" panose="030F0702030302020204" pitchFamily="66" charset="0"/>
                <a:cs typeface="Times New Roman" panose="02020603050405020304" pitchFamily="18" charset="0"/>
              </a:rPr>
              <a:t>7. What is 7% of thirty pounds?</a:t>
            </a:r>
            <a:endParaRPr lang="en-GB" sz="26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4" t="25512" r="50825" b="58316"/>
          <a:stretch/>
        </p:blipFill>
        <p:spPr bwMode="auto">
          <a:xfrm>
            <a:off x="2568005" y="4151214"/>
            <a:ext cx="8552713" cy="258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618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6F81E4F8B320448A36FCC849AE8B44" ma:contentTypeVersion="12" ma:contentTypeDescription="Create a new document." ma:contentTypeScope="" ma:versionID="0478a0413e8d911c200a72e100a54936">
  <xsd:schema xmlns:xsd="http://www.w3.org/2001/XMLSchema" xmlns:xs="http://www.w3.org/2001/XMLSchema" xmlns:p="http://schemas.microsoft.com/office/2006/metadata/properties" xmlns:ns2="1f61dcba-e5bf-46e8-9393-cec25af2b317" xmlns:ns3="40b02ab3-9d69-4a3b-8aad-fedf50be3f36" targetNamespace="http://schemas.microsoft.com/office/2006/metadata/properties" ma:root="true" ma:fieldsID="740e9af0840e6b1394d7ff82b9f2ef8a" ns2:_="" ns3:_="">
    <xsd:import namespace="1f61dcba-e5bf-46e8-9393-cec25af2b317"/>
    <xsd:import namespace="40b02ab3-9d69-4a3b-8aad-fedf50be3f3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1dcba-e5bf-46e8-9393-cec25af2b3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b02ab3-9d69-4a3b-8aad-fedf50be3f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6F46AB-6297-4333-8C7A-618FEE0AE6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61dcba-e5bf-46e8-9393-cec25af2b317"/>
    <ds:schemaRef ds:uri="40b02ab3-9d69-4a3b-8aad-fedf50be3f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C278D2-1626-4513-916A-E54FE25CB3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433965-A176-412E-9400-16EEEF7CA83D}">
  <ds:schemaRefs>
    <ds:schemaRef ds:uri="http://schemas.microsoft.com/office/2006/metadata/properties"/>
    <ds:schemaRef ds:uri="1f61dcba-e5bf-46e8-9393-cec25af2b317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40b02ab3-9d69-4a3b-8aad-fedf50be3f36"/>
    <ds:schemaRef ds:uri="http://purl.org/dc/terms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517</Words>
  <Application>Microsoft Office PowerPoint</Application>
  <PresentationFormat>Widescreen</PresentationFormat>
  <Paragraphs>49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Hodgson</dc:creator>
  <cp:lastModifiedBy>Tom Fremlin - Countess Gytha</cp:lastModifiedBy>
  <cp:revision>28</cp:revision>
  <dcterms:created xsi:type="dcterms:W3CDTF">2015-03-15T13:45:26Z</dcterms:created>
  <dcterms:modified xsi:type="dcterms:W3CDTF">2021-01-12T09:12:13Z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0x010100D76F81E4F8B320448A36FCC849AE8B44</vt:lpwstr>
  </property>
</Properties>
</file>