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107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F48E-179D-49D2-BEE4-E2CE52DA23F0}" type="datetimeFigureOut">
              <a:rPr lang="en-GB" smtClean="0"/>
              <a:t>06/03/2019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196A-D872-4D33-BA39-F9DD5689E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347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F48E-179D-49D2-BEE4-E2CE52DA23F0}" type="datetimeFigureOut">
              <a:rPr lang="en-GB" smtClean="0"/>
              <a:t>06/03/2019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196A-D872-4D33-BA39-F9DD5689E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356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F48E-179D-49D2-BEE4-E2CE52DA23F0}" type="datetimeFigureOut">
              <a:rPr lang="en-GB" smtClean="0"/>
              <a:t>06/03/2019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196A-D872-4D33-BA39-F9DD5689E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68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F48E-179D-49D2-BEE4-E2CE52DA23F0}" type="datetimeFigureOut">
              <a:rPr lang="en-GB" smtClean="0"/>
              <a:t>06/03/2019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196A-D872-4D33-BA39-F9DD5689E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9067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F48E-179D-49D2-BEE4-E2CE52DA23F0}" type="datetimeFigureOut">
              <a:rPr lang="en-GB" smtClean="0"/>
              <a:t>06/03/2019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196A-D872-4D33-BA39-F9DD5689E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540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F48E-179D-49D2-BEE4-E2CE52DA23F0}" type="datetimeFigureOut">
              <a:rPr lang="en-GB" smtClean="0"/>
              <a:t>06/03/2019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196A-D872-4D33-BA39-F9DD5689E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912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F48E-179D-49D2-BEE4-E2CE52DA23F0}" type="datetimeFigureOut">
              <a:rPr lang="en-GB" smtClean="0"/>
              <a:t>06/03/2019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196A-D872-4D33-BA39-F9DD5689E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0047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F48E-179D-49D2-BEE4-E2CE52DA23F0}" type="datetimeFigureOut">
              <a:rPr lang="en-GB" smtClean="0"/>
              <a:t>06/03/2019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196A-D872-4D33-BA39-F9DD5689E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149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F48E-179D-49D2-BEE4-E2CE52DA23F0}" type="datetimeFigureOut">
              <a:rPr lang="en-GB" smtClean="0"/>
              <a:t>06/03/2019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196A-D872-4D33-BA39-F9DD5689E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253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F48E-179D-49D2-BEE4-E2CE52DA23F0}" type="datetimeFigureOut">
              <a:rPr lang="en-GB" smtClean="0"/>
              <a:t>06/03/2019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196A-D872-4D33-BA39-F9DD5689E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2164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F48E-179D-49D2-BEE4-E2CE52DA23F0}" type="datetimeFigureOut">
              <a:rPr lang="en-GB" smtClean="0"/>
              <a:t>06/03/2019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196A-D872-4D33-BA39-F9DD5689E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428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9F48E-179D-49D2-BEE4-E2CE52DA23F0}" type="datetimeFigureOut">
              <a:rPr lang="en-GB" smtClean="0"/>
              <a:t>06/03/2019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C196A-D872-4D33-BA39-F9DD5689E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728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698" y="214894"/>
            <a:ext cx="4468969" cy="6507877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3000" dirty="0" smtClean="0">
                <a:solidFill>
                  <a:srgbClr val="FF0000"/>
                </a:solidFill>
              </a:rPr>
              <a:t>Early Bird Maths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n-GB" sz="2600" dirty="0" smtClean="0"/>
              <a:t>1176 ÷ 4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eriod" startAt="2"/>
            </a:pPr>
            <a:r>
              <a:rPr lang="en-GB" sz="2600" dirty="0" smtClean="0"/>
              <a:t>3/20 as a percentage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eriod" startAt="2"/>
            </a:pPr>
            <a:r>
              <a:rPr lang="en-GB" sz="2600" dirty="0" smtClean="0">
                <a:sym typeface="Wingdings" panose="05000000000000000000" pitchFamily="2" charset="2"/>
              </a:rPr>
              <a:t>5/8 of 72cm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eriod" startAt="2"/>
            </a:pPr>
            <a:r>
              <a:rPr lang="en-GB" sz="2600" dirty="0" smtClean="0">
                <a:sym typeface="Wingdings" panose="05000000000000000000" pitchFamily="2" charset="2"/>
              </a:rPr>
              <a:t>List all the prime numbers between 4 and 20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eriod" startAt="2"/>
            </a:pPr>
            <a:r>
              <a:rPr lang="en-GB" sz="2600" dirty="0" smtClean="0">
                <a:sym typeface="Wingdings" panose="05000000000000000000" pitchFamily="2" charset="2"/>
              </a:rPr>
              <a:t>What is the mode: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600" dirty="0" smtClean="0">
                <a:sym typeface="Wingdings" panose="05000000000000000000" pitchFamily="2" charset="2"/>
              </a:rPr>
              <a:t>3,5,4,3,6,7,3,4,5,3</a:t>
            </a:r>
          </a:p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600" dirty="0" smtClean="0">
                <a:sym typeface="Wingdings" panose="05000000000000000000" pitchFamily="2" charset="2"/>
              </a:rPr>
              <a:t>6. 658 x 13</a:t>
            </a:r>
          </a:p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600" dirty="0" smtClean="0">
                <a:sym typeface="Wingdings" panose="05000000000000000000" pitchFamily="2" charset="2"/>
              </a:rPr>
              <a:t>7. Order the numbers smallest to largest:</a:t>
            </a:r>
          </a:p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600" dirty="0" smtClean="0">
                <a:sym typeface="Wingdings" panose="05000000000000000000" pitchFamily="2" charset="2"/>
              </a:rPr>
              <a:t>13,173  17,313  11,737 13,337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597758" y="214894"/>
            <a:ext cx="4093335" cy="65078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sym typeface="Wingdings" panose="05000000000000000000" pitchFamily="2" charset="2"/>
              </a:rPr>
              <a:t>8. One gallon is 4.5 litres.  What is nine gallons in litres?</a:t>
            </a:r>
            <a:endParaRPr lang="en-GB" dirty="0">
              <a:sym typeface="Wingdings" panose="05000000000000000000" pitchFamily="2" charset="2"/>
            </a:endParaRP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9"/>
            </a:pPr>
            <a:r>
              <a:rPr lang="en-GB" dirty="0" smtClean="0">
                <a:sym typeface="Wingdings" panose="05000000000000000000" pitchFamily="2" charset="2"/>
              </a:rPr>
              <a:t>Draw a square with a perimeter of 28cm.  What is the area?</a:t>
            </a:r>
            <a:endParaRPr lang="en-GB" dirty="0">
              <a:sym typeface="Wingdings" panose="05000000000000000000" pitchFamily="2" charset="2"/>
            </a:endParaRP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9"/>
            </a:pPr>
            <a:r>
              <a:rPr lang="en-GB" dirty="0" smtClean="0">
                <a:sym typeface="Wingdings" panose="05000000000000000000" pitchFamily="2" charset="2"/>
              </a:rPr>
              <a:t>Share 75 marbles in the ratio of 2:3</a:t>
            </a:r>
            <a:endParaRPr lang="en-GB" dirty="0">
              <a:sym typeface="Wingdings" panose="05000000000000000000" pitchFamily="2" charset="2"/>
            </a:endParaRP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9"/>
            </a:pPr>
            <a:r>
              <a:rPr lang="en-GB" dirty="0" smtClean="0">
                <a:sym typeface="Wingdings" panose="05000000000000000000" pitchFamily="2" charset="2"/>
              </a:rPr>
              <a:t>Write these ratios in their lowest terms:</a:t>
            </a:r>
          </a:p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sym typeface="Wingdings" panose="05000000000000000000" pitchFamily="2" charset="2"/>
              </a:rPr>
              <a:t>4:6	14:16	    15:20</a:t>
            </a:r>
          </a:p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sym typeface="Wingdings" panose="05000000000000000000" pitchFamily="2" charset="2"/>
              </a:rPr>
              <a:t>48:6	8:20	15:9</a:t>
            </a:r>
          </a:p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GB" sz="2700" dirty="0" smtClean="0">
              <a:sym typeface="Wingdings" panose="05000000000000000000" pitchFamily="2" charset="2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GB" sz="2700" dirty="0" smtClean="0">
              <a:sym typeface="Wingdings" panose="05000000000000000000" pitchFamily="2" charset="2"/>
            </a:endParaRP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AutoNum type="arabicPeriod" startAt="2"/>
            </a:pPr>
            <a:endParaRPr lang="en-GB" sz="2700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603131"/>
              </p:ext>
            </p:extLst>
          </p:nvPr>
        </p:nvGraphicFramePr>
        <p:xfrm>
          <a:off x="4597758" y="4365938"/>
          <a:ext cx="4286519" cy="2356833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42865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56833">
                <a:tc>
                  <a:txBody>
                    <a:bodyPr/>
                    <a:lstStyle/>
                    <a:p>
                      <a:endParaRPr lang="en-GB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5317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4404575" y="251338"/>
            <a:ext cx="4453943" cy="65078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prstClr val="black"/>
                </a:solidFill>
                <a:sym typeface="Wingdings" panose="05000000000000000000" pitchFamily="2" charset="2"/>
              </a:rPr>
              <a:t>8.  -20, -14, -8, -2, ___, ___, ___</a:t>
            </a:r>
            <a:endParaRPr lang="en-GB" sz="2800" dirty="0">
              <a:solidFill>
                <a:prstClr val="black"/>
              </a:solidFill>
            </a:endParaRP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9"/>
            </a:pPr>
            <a:r>
              <a:rPr lang="en-GB" sz="2800" dirty="0" smtClean="0">
                <a:sym typeface="Wingdings" panose="05000000000000000000" pitchFamily="2" charset="2"/>
              </a:rPr>
              <a:t>T-shirts cost £4.35 each.  Ollie buys four for £12.79.  How much does he save?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9"/>
            </a:pPr>
            <a:r>
              <a:rPr lang="en-GB" sz="2800" dirty="0" smtClean="0">
                <a:sym typeface="Wingdings" panose="05000000000000000000" pitchFamily="2" charset="2"/>
              </a:rPr>
              <a:t>A wire is 4m long. 10% is cut off. The rest is cut into four equal lengths.  How long is each of these four lengths? </a:t>
            </a:r>
            <a:endParaRPr lang="en-GB" sz="2800" dirty="0">
              <a:sym typeface="Wingdings" panose="05000000000000000000" pitchFamily="2" charset="2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ym typeface="Wingdings" panose="05000000000000000000" pitchFamily="2" charset="2"/>
              </a:rPr>
              <a:t>11. In November the ratio of wet days to dry days was 4:1. How many days were wet?</a:t>
            </a:r>
          </a:p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GB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GB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GB" sz="2700" dirty="0" smtClean="0">
              <a:sym typeface="Wingdings" panose="05000000000000000000" pitchFamily="2" charset="2"/>
            </a:endParaRP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AutoNum type="arabicPeriod" startAt="2"/>
            </a:pPr>
            <a:endParaRPr lang="en-GB" sz="27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560231" y="0"/>
            <a:ext cx="3844344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Early Bird Maths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en-GB" sz="2800" dirty="0" smtClean="0">
                <a:solidFill>
                  <a:prstClr val="black"/>
                </a:solidFill>
              </a:rPr>
              <a:t>12% of 600</a:t>
            </a:r>
            <a:endParaRPr lang="en-GB" sz="2800" dirty="0">
              <a:solidFill>
                <a:prstClr val="black"/>
              </a:solidFill>
            </a:endParaRP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AutoNum type="arabicPeriod" startAt="2"/>
            </a:pPr>
            <a:r>
              <a:rPr lang="en-GB" sz="2800" dirty="0" smtClean="0">
                <a:solidFill>
                  <a:prstClr val="black"/>
                </a:solidFill>
              </a:rPr>
              <a:t>Calculate the mean:</a:t>
            </a:r>
          </a:p>
          <a:p>
            <a:pPr lvl="0" algn="ctr"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prstClr val="black"/>
                </a:solidFill>
              </a:rPr>
              <a:t>11,18,19,12,15</a:t>
            </a:r>
            <a:endParaRPr lang="en-GB" sz="2800" dirty="0">
              <a:solidFill>
                <a:prstClr val="black"/>
              </a:solidFill>
            </a:endParaRPr>
          </a:p>
          <a:p>
            <a:pPr marL="514350" lvl="0" indent="-514350">
              <a:spcBef>
                <a:spcPts val="600"/>
              </a:spcBef>
              <a:spcAft>
                <a:spcPts val="600"/>
              </a:spcAft>
              <a:buAutoNum type="arabicPeriod" startAt="3"/>
            </a:pPr>
            <a:r>
              <a:rPr lang="en-GB" sz="2800" dirty="0" smtClean="0">
                <a:solidFill>
                  <a:prstClr val="black"/>
                </a:solidFill>
                <a:sym typeface="Wingdings" panose="05000000000000000000" pitchFamily="2" charset="2"/>
              </a:rPr>
              <a:t>Simplify the ratio: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prstClr val="black"/>
                </a:solidFill>
                <a:sym typeface="Wingdings" panose="05000000000000000000" pitchFamily="2" charset="2"/>
              </a:rPr>
              <a:t>	144:168</a:t>
            </a:r>
            <a:endParaRPr lang="en-GB" sz="2800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prstClr val="black"/>
                </a:solidFill>
                <a:sym typeface="Wingdings" panose="05000000000000000000" pitchFamily="2" charset="2"/>
              </a:rPr>
              <a:t>4. 5.6kg ÷ 8</a:t>
            </a:r>
            <a:endParaRPr lang="en-GB" sz="2800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prstClr val="black"/>
                </a:solidFill>
                <a:sym typeface="Wingdings" panose="05000000000000000000" pitchFamily="2" charset="2"/>
              </a:rPr>
              <a:t>5. Convert 54687g to kg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prstClr val="black"/>
                </a:solidFill>
                <a:sym typeface="Wingdings" panose="05000000000000000000" pitchFamily="2" charset="2"/>
              </a:rPr>
              <a:t>6. 3/12 = ___ ÷ 12 = 0.__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prstClr val="black"/>
                </a:solidFill>
                <a:sym typeface="Wingdings" panose="05000000000000000000" pitchFamily="2" charset="2"/>
              </a:rPr>
              <a:t>7. 8t + 2.8 = 10</a:t>
            </a:r>
            <a:endParaRPr lang="en-GB" sz="2800" dirty="0">
              <a:solidFill>
                <a:prstClr val="black"/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6072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5380" y="0"/>
            <a:ext cx="4201147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Early Bird Maths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en-GB" sz="2800" dirty="0" smtClean="0">
                <a:solidFill>
                  <a:prstClr val="black"/>
                </a:solidFill>
              </a:rPr>
              <a:t>1.67kg + 3654g =</a:t>
            </a:r>
            <a:endParaRPr lang="en-GB" sz="2800" dirty="0">
              <a:solidFill>
                <a:prstClr val="black"/>
              </a:solidFill>
            </a:endParaRP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AutoNum type="arabicPeriod" startAt="2"/>
            </a:pPr>
            <a:r>
              <a:rPr lang="en-GB" sz="2800" dirty="0" smtClean="0">
                <a:solidFill>
                  <a:prstClr val="black"/>
                </a:solidFill>
                <a:sym typeface="Wingdings" panose="05000000000000000000" pitchFamily="2" charset="2"/>
              </a:rPr>
              <a:t>70% </a:t>
            </a:r>
            <a:r>
              <a:rPr lang="en-GB" sz="2800" dirty="0">
                <a:solidFill>
                  <a:prstClr val="black"/>
                </a:solidFill>
                <a:sym typeface="Wingdings" panose="05000000000000000000" pitchFamily="2" charset="2"/>
              </a:rPr>
              <a:t>x </a:t>
            </a:r>
            <a:r>
              <a:rPr lang="en-GB" sz="2800" dirty="0" smtClean="0">
                <a:solidFill>
                  <a:prstClr val="black"/>
                </a:solidFill>
                <a:sym typeface="Wingdings" panose="05000000000000000000" pitchFamily="2" charset="2"/>
              </a:rPr>
              <a:t>560</a:t>
            </a:r>
            <a:endParaRPr lang="en-GB" sz="2800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AutoNum type="arabicPeriod" startAt="2"/>
            </a:pPr>
            <a:r>
              <a:rPr lang="en-GB" sz="2800" dirty="0" smtClean="0">
                <a:solidFill>
                  <a:prstClr val="black"/>
                </a:solidFill>
                <a:sym typeface="Wingdings" panose="05000000000000000000" pitchFamily="2" charset="2"/>
              </a:rPr>
              <a:t>List all the factors of 96 </a:t>
            </a:r>
            <a:endParaRPr lang="en-GB" sz="2800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AutoNum type="arabicPeriod" startAt="2"/>
            </a:pPr>
            <a:r>
              <a:rPr lang="en-GB" sz="2800" dirty="0" smtClean="0">
                <a:solidFill>
                  <a:prstClr val="black"/>
                </a:solidFill>
                <a:sym typeface="Wingdings" panose="05000000000000000000" pitchFamily="2" charset="2"/>
              </a:rPr>
              <a:t>38.1 + 1.23 + 0.2 </a:t>
            </a:r>
            <a:r>
              <a:rPr lang="en-GB" sz="2800" dirty="0">
                <a:solidFill>
                  <a:prstClr val="black"/>
                </a:solidFill>
                <a:sym typeface="Wingdings" panose="05000000000000000000" pitchFamily="2" charset="2"/>
              </a:rPr>
              <a:t>=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prstClr val="black"/>
                </a:solidFill>
                <a:sym typeface="Wingdings" panose="05000000000000000000" pitchFamily="2" charset="2"/>
              </a:rPr>
              <a:t>5.  If the mean is 3, what is the missing number?</a:t>
            </a:r>
          </a:p>
          <a:p>
            <a:pPr lvl="0" algn="ctr"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prstClr val="black"/>
                </a:solidFill>
                <a:sym typeface="Wingdings" panose="05000000000000000000" pitchFamily="2" charset="2"/>
              </a:rPr>
              <a:t>1,4,3,2,1,4,5,6,2, </a:t>
            </a:r>
            <a:r>
              <a:rPr lang="en-GB" sz="2800" dirty="0" smtClean="0">
                <a:solidFill>
                  <a:prstClr val="black"/>
                </a:solidFill>
                <a:sym typeface="Wingdings" panose="05000000000000000000" pitchFamily="2" charset="2"/>
              </a:rPr>
              <a:t>□</a:t>
            </a:r>
          </a:p>
          <a:p>
            <a:pPr lvl="0" algn="ctr">
              <a:spcBef>
                <a:spcPts val="600"/>
              </a:spcBef>
              <a:spcAft>
                <a:spcPts val="600"/>
              </a:spcAft>
            </a:pPr>
            <a:endParaRPr lang="en-GB" sz="2800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prstClr val="black"/>
                </a:solidFill>
                <a:sym typeface="Wingdings" panose="05000000000000000000" pitchFamily="2" charset="2"/>
              </a:rPr>
              <a:t>6. The </a:t>
            </a:r>
            <a:r>
              <a:rPr lang="en-GB" sz="2800" dirty="0">
                <a:solidFill>
                  <a:prstClr val="black"/>
                </a:solidFill>
                <a:sym typeface="Wingdings" panose="05000000000000000000" pitchFamily="2" charset="2"/>
              </a:rPr>
              <a:t>exchange rate was 1.6 US dollars for £1. How many dollars would you get for </a:t>
            </a:r>
            <a:r>
              <a:rPr lang="en-GB" sz="2800" dirty="0" smtClean="0">
                <a:solidFill>
                  <a:prstClr val="black"/>
                </a:solidFill>
                <a:sym typeface="Wingdings" panose="05000000000000000000" pitchFamily="2" charset="2"/>
              </a:rPr>
              <a:t>£12</a:t>
            </a:r>
            <a:r>
              <a:rPr lang="en-GB" sz="2800" dirty="0" smtClean="0">
                <a:solidFill>
                  <a:prstClr val="black"/>
                </a:solidFill>
                <a:sym typeface="Wingdings" panose="05000000000000000000" pitchFamily="2" charset="2"/>
              </a:rPr>
              <a:t>?</a:t>
            </a:r>
            <a:endParaRPr lang="en-GB" sz="2800" dirty="0" smtClean="0">
              <a:solidFill>
                <a:prstClr val="black"/>
              </a:solidFill>
              <a:sym typeface="Wingdings" panose="05000000000000000000" pitchFamily="2" charset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26527" y="272504"/>
            <a:ext cx="4717473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prstClr val="black"/>
                </a:solidFill>
                <a:sym typeface="Wingdings" panose="05000000000000000000" pitchFamily="2" charset="2"/>
              </a:rPr>
              <a:t>7. </a:t>
            </a:r>
            <a:r>
              <a:rPr lang="en-GB" sz="2800" dirty="0" smtClean="0">
                <a:solidFill>
                  <a:prstClr val="black"/>
                </a:solidFill>
                <a:sym typeface="Wingdings" panose="05000000000000000000" pitchFamily="2" charset="2"/>
              </a:rPr>
              <a:t> 2 2/3 </a:t>
            </a:r>
            <a:r>
              <a:rPr lang="en-GB" sz="2800" dirty="0">
                <a:solidFill>
                  <a:prstClr val="black"/>
                </a:solidFill>
                <a:sym typeface="Wingdings" panose="05000000000000000000" pitchFamily="2" charset="2"/>
              </a:rPr>
              <a:t>x </a:t>
            </a:r>
            <a:r>
              <a:rPr lang="en-GB" sz="2800" dirty="0" smtClean="0">
                <a:solidFill>
                  <a:prstClr val="black"/>
                </a:solidFill>
                <a:sym typeface="Wingdings" panose="05000000000000000000" pitchFamily="2" charset="2"/>
              </a:rPr>
              <a:t>7 =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prstClr val="black"/>
                </a:solidFill>
                <a:sym typeface="Wingdings" panose="05000000000000000000" pitchFamily="2" charset="2"/>
              </a:rPr>
              <a:t>8.  3n </a:t>
            </a:r>
            <a:r>
              <a:rPr lang="en-GB" sz="2800" dirty="0" smtClean="0">
                <a:solidFill>
                  <a:prstClr val="black"/>
                </a:solidFill>
                <a:sym typeface="Wingdings" panose="05000000000000000000" pitchFamily="2" charset="2"/>
              </a:rPr>
              <a:t>+ 26 = 33.5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9"/>
            </a:pPr>
            <a:r>
              <a:rPr lang="en-GB" sz="2800" dirty="0" smtClean="0">
                <a:solidFill>
                  <a:prstClr val="black"/>
                </a:solidFill>
                <a:sym typeface="Wingdings" panose="05000000000000000000" pitchFamily="2" charset="2"/>
              </a:rPr>
              <a:t>It is 1,161 miles from London to Rome. A plane flies there and back four times a month.  How far does the plane travel in a year?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9"/>
            </a:pPr>
            <a:r>
              <a:rPr lang="en-GB" sz="2800" dirty="0" smtClean="0">
                <a:solidFill>
                  <a:prstClr val="black"/>
                </a:solidFill>
                <a:sym typeface="Wingdings" panose="05000000000000000000" pitchFamily="2" charset="2"/>
              </a:rPr>
              <a:t> Zoe </a:t>
            </a:r>
            <a:r>
              <a:rPr lang="en-GB" sz="2800" dirty="0" smtClean="0">
                <a:solidFill>
                  <a:prstClr val="black"/>
                </a:solidFill>
                <a:sym typeface="Wingdings" panose="05000000000000000000" pitchFamily="2" charset="2"/>
              </a:rPr>
              <a:t>multiples 0.103 by 1000.  She says, ‘My answer is 130’. Explain what Zoe has done wrong.</a:t>
            </a:r>
            <a:endParaRPr lang="en-GB" sz="2800" dirty="0">
              <a:solidFill>
                <a:prstClr val="black"/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5583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6F81E4F8B320448A36FCC849AE8B44" ma:contentTypeVersion="12" ma:contentTypeDescription="Create a new document." ma:contentTypeScope="" ma:versionID="0478a0413e8d911c200a72e100a54936">
  <xsd:schema xmlns:xsd="http://www.w3.org/2001/XMLSchema" xmlns:xs="http://www.w3.org/2001/XMLSchema" xmlns:p="http://schemas.microsoft.com/office/2006/metadata/properties" xmlns:ns2="1f61dcba-e5bf-46e8-9393-cec25af2b317" xmlns:ns3="40b02ab3-9d69-4a3b-8aad-fedf50be3f36" targetNamespace="http://schemas.microsoft.com/office/2006/metadata/properties" ma:root="true" ma:fieldsID="740e9af0840e6b1394d7ff82b9f2ef8a" ns2:_="" ns3:_="">
    <xsd:import namespace="1f61dcba-e5bf-46e8-9393-cec25af2b317"/>
    <xsd:import namespace="40b02ab3-9d69-4a3b-8aad-fedf50be3f3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1dcba-e5bf-46e8-9393-cec25af2b31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b02ab3-9d69-4a3b-8aad-fedf50be3f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58AC627-DDD0-4C8F-B4FE-31AEA1F503ED}"/>
</file>

<file path=customXml/itemProps2.xml><?xml version="1.0" encoding="utf-8"?>
<ds:datastoreItem xmlns:ds="http://schemas.openxmlformats.org/officeDocument/2006/customXml" ds:itemID="{E76B8E67-B71C-491F-A65D-8C31C414F29B}"/>
</file>

<file path=customXml/itemProps3.xml><?xml version="1.0" encoding="utf-8"?>
<ds:datastoreItem xmlns:ds="http://schemas.openxmlformats.org/officeDocument/2006/customXml" ds:itemID="{14057638-FCCB-416E-9FF7-7365BD4E5B3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348</TotalTime>
  <Words>325</Words>
  <Application>Microsoft Office PowerPoint</Application>
  <PresentationFormat>On-screen Show (4:3)</PresentationFormat>
  <Paragraphs>46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Hodgson</dc:creator>
  <cp:lastModifiedBy>Claire.Hodgson</cp:lastModifiedBy>
  <cp:revision>24</cp:revision>
  <dcterms:created xsi:type="dcterms:W3CDTF">2017-02-25T14:11:53Z</dcterms:created>
  <dcterms:modified xsi:type="dcterms:W3CDTF">2019-03-06T12:36:57Z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0x010100D76F81E4F8B320448A36FCC849AE8B44</vt:lpwstr>
  </property>
</Properties>
</file>