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4" r:id="rId2"/>
    <p:sldId id="258" r:id="rId3"/>
    <p:sldId id="266" r:id="rId4"/>
    <p:sldId id="265" r:id="rId5"/>
    <p:sldId id="257" r:id="rId6"/>
    <p:sldId id="256" r:id="rId7"/>
    <p:sldId id="259" r:id="rId8"/>
    <p:sldId id="261" r:id="rId9"/>
    <p:sldId id="260" r:id="rId10"/>
    <p:sldId id="263" r:id="rId11"/>
    <p:sldId id="262" r:id="rId12"/>
    <p:sldId id="267" r:id="rId13"/>
    <p:sldId id="269" r:id="rId14"/>
    <p:sldId id="270" r:id="rId15"/>
    <p:sldId id="268"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74" y="-15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9410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0228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7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7022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8817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383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7714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84365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9647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1686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165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2/3/24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98896764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a:extLst>
              <a:ext uri="{FF2B5EF4-FFF2-40B4-BE49-F238E27FC236}">
                <a16:creationId xmlns:a16="http://schemas.microsoft.com/office/drawing/2014/main" id="{BE24443A-AB65-9393-249C-9D29555430A9}"/>
              </a:ext>
            </a:extLst>
          </p:cNvPr>
          <p:cNvSpPr txBox="1">
            <a:spLocks noChangeArrowheads="1"/>
          </p:cNvSpPr>
          <p:nvPr/>
        </p:nvSpPr>
        <p:spPr bwMode="auto">
          <a:xfrm>
            <a:off x="395288" y="620713"/>
            <a:ext cx="82089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u="sng">
                <a:latin typeface="Comic Sans MS" panose="030F0702030302020204" pitchFamily="66" charset="0"/>
              </a:rPr>
              <a:t>Olympic Mascots</a:t>
            </a:r>
            <a:endParaRPr lang="en-US" altLang="en-US" sz="3200" b="1" u="sng">
              <a:latin typeface="Comic Sans MS" panose="030F0702030302020204" pitchFamily="66" charset="0"/>
            </a:endParaRPr>
          </a:p>
        </p:txBody>
      </p:sp>
      <p:sp>
        <p:nvSpPr>
          <p:cNvPr id="10245" name="Text Box 5">
            <a:extLst>
              <a:ext uri="{FF2B5EF4-FFF2-40B4-BE49-F238E27FC236}">
                <a16:creationId xmlns:a16="http://schemas.microsoft.com/office/drawing/2014/main" id="{8771F78C-EBDC-324D-87AB-3502D0E6E5E1}"/>
              </a:ext>
            </a:extLst>
          </p:cNvPr>
          <p:cNvSpPr txBox="1">
            <a:spLocks noChangeArrowheads="1"/>
          </p:cNvSpPr>
          <p:nvPr/>
        </p:nvSpPr>
        <p:spPr bwMode="auto">
          <a:xfrm>
            <a:off x="539750" y="2133600"/>
            <a:ext cx="8280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800">
                <a:latin typeface="Comic Sans MS" panose="030F0702030302020204" pitchFamily="66" charset="0"/>
              </a:rPr>
              <a:t>It has been a tradition to have a mascot for each of the Olympic games.</a:t>
            </a:r>
          </a:p>
          <a:p>
            <a:pPr algn="ctr">
              <a:spcBef>
                <a:spcPct val="50000"/>
              </a:spcBef>
            </a:pPr>
            <a:r>
              <a:rPr lang="en-US" altLang="en-US" sz="2800">
                <a:latin typeface="Comic Sans MS" panose="030F0702030302020204" pitchFamily="66" charset="0"/>
              </a:rPr>
              <a:t>Which mascots do you think were the wildest, craziest, weirdest and coolest?</a:t>
            </a:r>
            <a:endParaRPr lang="en-US" altLang="en-US" sz="2800"/>
          </a:p>
        </p:txBody>
      </p:sp>
      <p:pic>
        <p:nvPicPr>
          <p:cNvPr id="2" name="Picture 1">
            <a:extLst>
              <a:ext uri="{FF2B5EF4-FFF2-40B4-BE49-F238E27FC236}">
                <a16:creationId xmlns:a16="http://schemas.microsoft.com/office/drawing/2014/main" id="{8C37C118-5D65-D6F5-B1EA-979ADD219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845" y="4246431"/>
            <a:ext cx="3301772" cy="23115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a:extLst>
              <a:ext uri="{FF2B5EF4-FFF2-40B4-BE49-F238E27FC236}">
                <a16:creationId xmlns:a16="http://schemas.microsoft.com/office/drawing/2014/main" id="{7068C674-CFB4-57CD-550C-BE7F6FD5F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4321175" cy="4321175"/>
          </a:xfrm>
          <a:prstGeom prst="rect">
            <a:avLst/>
          </a:prstGeom>
          <a:noFill/>
          <a:extLst>
            <a:ext uri="{909E8E84-426E-40DD-AFC4-6F175D3DCCD1}">
              <a14:hiddenFill xmlns:a14="http://schemas.microsoft.com/office/drawing/2010/main">
                <a:solidFill>
                  <a:srgbClr val="FFFFFF"/>
                </a:solidFill>
              </a14:hiddenFill>
            </a:ext>
          </a:extLst>
        </p:spPr>
      </p:pic>
      <p:sp>
        <p:nvSpPr>
          <p:cNvPr id="9222" name="Text Box 6">
            <a:extLst>
              <a:ext uri="{FF2B5EF4-FFF2-40B4-BE49-F238E27FC236}">
                <a16:creationId xmlns:a16="http://schemas.microsoft.com/office/drawing/2014/main" id="{95405F00-D96B-B002-2ED0-1D89E2FF5EFA}"/>
              </a:ext>
            </a:extLst>
          </p:cNvPr>
          <p:cNvSpPr txBox="1">
            <a:spLocks noChangeArrowheads="1"/>
          </p:cNvSpPr>
          <p:nvPr/>
        </p:nvSpPr>
        <p:spPr bwMode="auto">
          <a:xfrm>
            <a:off x="4859338" y="1557338"/>
            <a:ext cx="3960812" cy="320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b="1">
                <a:latin typeface="Comic Sans MS" panose="030F0702030302020204" pitchFamily="66" charset="0"/>
              </a:rPr>
              <a:t>Athena and Phevos</a:t>
            </a:r>
          </a:p>
          <a:p>
            <a:pPr>
              <a:spcBef>
                <a:spcPct val="50000"/>
              </a:spcBef>
            </a:pPr>
            <a:r>
              <a:rPr lang="en-GB" altLang="en-US">
                <a:latin typeface="Comic Sans MS" panose="030F0702030302020204" pitchFamily="66" charset="0"/>
              </a:rPr>
              <a:t>Athens 2004 mascots were brother and sister and named after two Greek gods. </a:t>
            </a:r>
            <a:r>
              <a:rPr lang="en-US" altLang="en-US"/>
              <a:t>Phevos, was the god of light and music, and Athena, goddess of wisdom and patron of the city of Athens </a:t>
            </a:r>
            <a:endParaRPr lang="en-GB" altLang="en-US">
              <a:latin typeface="Comic Sans MS" panose="030F0702030302020204" pitchFamily="66" charset="0"/>
            </a:endParaRPr>
          </a:p>
          <a:p>
            <a:pPr>
              <a:spcBef>
                <a:spcPct val="50000"/>
              </a:spcBef>
            </a:pPr>
            <a:r>
              <a:rPr lang="en-GB" altLang="en-US">
                <a:latin typeface="Comic Sans MS" panose="030F0702030302020204" pitchFamily="66" charset="0"/>
              </a:rPr>
              <a:t>They are based on dolls 2000 years old </a:t>
            </a:r>
            <a:r>
              <a:rPr lang="en-US" altLang="en-US"/>
              <a:t>found at archaeological sites in Greece.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a:extLst>
              <a:ext uri="{FF2B5EF4-FFF2-40B4-BE49-F238E27FC236}">
                <a16:creationId xmlns:a16="http://schemas.microsoft.com/office/drawing/2014/main" id="{ADA1B4EB-D3B7-AF77-0B60-C12515A598E3}"/>
              </a:ext>
            </a:extLst>
          </p:cNvPr>
          <p:cNvSpPr>
            <a:spLocks noChangeArrowheads="1"/>
          </p:cNvSpPr>
          <p:nvPr/>
        </p:nvSpPr>
        <p:spPr bwMode="auto">
          <a:xfrm flipH="1">
            <a:off x="-466725" y="4525963"/>
            <a:ext cx="4683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ltLang="en-US">
              <a:latin typeface="Comic Sans MS" panose="030F0702030302020204" pitchFamily="66" charset="0"/>
            </a:endParaRPr>
          </a:p>
        </p:txBody>
      </p:sp>
      <p:pic>
        <p:nvPicPr>
          <p:cNvPr id="8202" name="Picture 10">
            <a:extLst>
              <a:ext uri="{FF2B5EF4-FFF2-40B4-BE49-F238E27FC236}">
                <a16:creationId xmlns:a16="http://schemas.microsoft.com/office/drawing/2014/main" id="{D70D18D9-5C18-6608-B325-1F10140E0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569" y="308496"/>
            <a:ext cx="6688685" cy="3696767"/>
          </a:xfrm>
          <a:prstGeom prst="rect">
            <a:avLst/>
          </a:prstGeom>
          <a:noFill/>
          <a:extLst>
            <a:ext uri="{909E8E84-426E-40DD-AFC4-6F175D3DCCD1}">
              <a14:hiddenFill xmlns:a14="http://schemas.microsoft.com/office/drawing/2010/main">
                <a:solidFill>
                  <a:srgbClr val="FFFFFF"/>
                </a:solidFill>
              </a14:hiddenFill>
            </a:ext>
          </a:extLst>
        </p:spPr>
      </p:pic>
      <p:sp>
        <p:nvSpPr>
          <p:cNvPr id="8203" name="Text Box 11">
            <a:extLst>
              <a:ext uri="{FF2B5EF4-FFF2-40B4-BE49-F238E27FC236}">
                <a16:creationId xmlns:a16="http://schemas.microsoft.com/office/drawing/2014/main" id="{B3078013-FBE7-C8CF-0C5D-D6CD0AF112BB}"/>
              </a:ext>
            </a:extLst>
          </p:cNvPr>
          <p:cNvSpPr txBox="1">
            <a:spLocks noChangeArrowheads="1"/>
          </p:cNvSpPr>
          <p:nvPr/>
        </p:nvSpPr>
        <p:spPr bwMode="auto">
          <a:xfrm>
            <a:off x="684213" y="4005263"/>
            <a:ext cx="799147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Comic Sans MS" panose="030F0702030302020204" pitchFamily="66" charset="0"/>
              </a:rPr>
              <a:t>Fuwa</a:t>
            </a:r>
            <a:r>
              <a:rPr lang="en-US" altLang="en-US">
                <a:latin typeface="Comic Sans MS" panose="030F0702030302020204" pitchFamily="66" charset="0"/>
              </a:rPr>
              <a:t> - Like the Five Olympic Rings from which they drew their colour and inspiration, Fuwa served as the Official Mascots of Beijing 2008 Olympic Games, carrying a message of friendship and peace -- and good wishes from China -- to children all over the world. </a:t>
            </a:r>
          </a:p>
          <a:p>
            <a:pPr>
              <a:spcBef>
                <a:spcPct val="50000"/>
              </a:spcBef>
            </a:pPr>
            <a:r>
              <a:rPr lang="en-US" altLang="en-US">
                <a:latin typeface="Comic Sans MS" panose="030F0702030302020204" pitchFamily="66" charset="0"/>
              </a:rPr>
              <a:t>Designed to express the playful qualities of five little children who form an circle of friends, Fuwa also show the natural characteristics of four of China's most popular animals -- the Fish, the Panda, the Tibetan Antelope, the Swallow -- and the Olympic Flame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a:extLst>
              <a:ext uri="{FF2B5EF4-FFF2-40B4-BE49-F238E27FC236}">
                <a16:creationId xmlns:a16="http://schemas.microsoft.com/office/drawing/2014/main" id="{945E1893-9A56-D99A-41E0-480B57FB2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6096000" cy="4591050"/>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a:extLst>
              <a:ext uri="{FF2B5EF4-FFF2-40B4-BE49-F238E27FC236}">
                <a16:creationId xmlns:a16="http://schemas.microsoft.com/office/drawing/2014/main" id="{9091EE63-D1B9-060D-3C61-B8BB680D317C}"/>
              </a:ext>
            </a:extLst>
          </p:cNvPr>
          <p:cNvSpPr txBox="1">
            <a:spLocks noChangeArrowheads="1"/>
          </p:cNvSpPr>
          <p:nvPr/>
        </p:nvSpPr>
        <p:spPr bwMode="auto">
          <a:xfrm>
            <a:off x="6119813" y="476250"/>
            <a:ext cx="3024187"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dirty="0" err="1"/>
              <a:t>Wenlock</a:t>
            </a:r>
            <a:r>
              <a:rPr lang="en-US" altLang="en-US" sz="2400" b="1" dirty="0"/>
              <a:t> and Mandeville</a:t>
            </a:r>
            <a:r>
              <a:rPr lang="en-US" altLang="en-US" b="1" dirty="0"/>
              <a:t> </a:t>
            </a:r>
            <a:r>
              <a:rPr lang="en-GB" altLang="en-US" dirty="0"/>
              <a:t>were</a:t>
            </a:r>
            <a:r>
              <a:rPr lang="en-US" altLang="en-US" dirty="0"/>
              <a:t> the mascots for the Olympic and Paralympic Games in London 2012. They were made with children in mind and will have their own animated series.</a:t>
            </a:r>
          </a:p>
          <a:p>
            <a:pPr>
              <a:spcBef>
                <a:spcPct val="50000"/>
              </a:spcBef>
            </a:pPr>
            <a:r>
              <a:rPr lang="en-US" altLang="en-US" dirty="0"/>
              <a:t>The characters are named after the village of Much </a:t>
            </a:r>
            <a:r>
              <a:rPr lang="en-US" altLang="en-US" dirty="0" err="1"/>
              <a:t>Wenlock</a:t>
            </a:r>
            <a:r>
              <a:rPr lang="en-US" altLang="en-US" dirty="0"/>
              <a:t> in Shropshire – which hosted a precursor to the modern Olympic Games in the 19th Century – and the birthplace of the Paralympic Games, Stoke Mandeville hospital in Buckinghamshire.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EB3050-C1AF-3A77-E571-DB5D03C5C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42" y="1074724"/>
            <a:ext cx="3380390" cy="4708551"/>
          </a:xfrm>
          <a:prstGeom prst="rect">
            <a:avLst/>
          </a:prstGeom>
        </p:spPr>
      </p:pic>
      <p:sp>
        <p:nvSpPr>
          <p:cNvPr id="4" name="TextBox 3">
            <a:extLst>
              <a:ext uri="{FF2B5EF4-FFF2-40B4-BE49-F238E27FC236}">
                <a16:creationId xmlns:a16="http://schemas.microsoft.com/office/drawing/2014/main" id="{FD1C6012-1BC3-7EFD-D46F-F967F36BE6FA}"/>
              </a:ext>
            </a:extLst>
          </p:cNvPr>
          <p:cNvSpPr txBox="1"/>
          <p:nvPr/>
        </p:nvSpPr>
        <p:spPr>
          <a:xfrm>
            <a:off x="4876910" y="197069"/>
            <a:ext cx="3686831" cy="6740307"/>
          </a:xfrm>
          <a:prstGeom prst="rect">
            <a:avLst/>
          </a:prstGeom>
          <a:noFill/>
        </p:spPr>
        <p:txBody>
          <a:bodyPr wrap="square">
            <a:spAutoFit/>
          </a:bodyPr>
          <a:lstStyle/>
          <a:p>
            <a:r>
              <a:rPr lang="en-GB" sz="2400" b="0" dirty="0">
                <a:effectLst/>
                <a:latin typeface="Olympic Sans"/>
              </a:rPr>
              <a:t>Named after one of Brazil’s most prominent 20th century cultural icons, Vinicius des </a:t>
            </a:r>
            <a:r>
              <a:rPr lang="en-GB" sz="2400" b="0" dirty="0" err="1">
                <a:effectLst/>
                <a:latin typeface="Olympic Sans"/>
              </a:rPr>
              <a:t>Moraes</a:t>
            </a:r>
            <a:r>
              <a:rPr lang="en-GB" sz="2400" b="0" dirty="0">
                <a:effectLst/>
                <a:latin typeface="Olympic Sans"/>
              </a:rPr>
              <a:t>, the mascot for the Olympic Games Rio 2016 constitutes a blend of animals native to Brazil, and symbolises the energy and joie de vivre exuded by the Brazilian people.</a:t>
            </a:r>
          </a:p>
          <a:p>
            <a:r>
              <a:rPr lang="en-GB" sz="2400" dirty="0"/>
              <a:t>I’m Vinicius, the mascot for the Rio 2016 Olympic Games. I’m a mix of all of the different animals found in Brazil. </a:t>
            </a:r>
            <a:r>
              <a:rPr lang="en-GB" sz="2400" dirty="0" err="1"/>
              <a:t>Vinícius</a:t>
            </a:r>
            <a:r>
              <a:rPr lang="en-GB" sz="2400" dirty="0"/>
              <a:t> Rio 2016 - </a:t>
            </a:r>
            <a:r>
              <a:rPr lang="en-GB" sz="2400" dirty="0" err="1"/>
              <a:t>Vinícius</a:t>
            </a:r>
            <a:r>
              <a:rPr lang="en-GB" sz="2400" dirty="0"/>
              <a:t> Rio 2016</a:t>
            </a:r>
            <a:endParaRPr lang="en-US" sz="2400" dirty="0"/>
          </a:p>
        </p:txBody>
      </p:sp>
    </p:spTree>
    <p:extLst>
      <p:ext uri="{BB962C8B-B14F-4D97-AF65-F5344CB8AC3E}">
        <p14:creationId xmlns:p14="http://schemas.microsoft.com/office/powerpoint/2010/main" val="3477617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DA249A1-BB5F-81F9-8DA9-B7353C91C071}"/>
              </a:ext>
            </a:extLst>
          </p:cNvPr>
          <p:cNvSpPr txBox="1"/>
          <p:nvPr/>
        </p:nvSpPr>
        <p:spPr>
          <a:xfrm>
            <a:off x="261118" y="312878"/>
            <a:ext cx="4570904" cy="6524863"/>
          </a:xfrm>
          <a:prstGeom prst="rect">
            <a:avLst/>
          </a:prstGeom>
          <a:noFill/>
        </p:spPr>
        <p:txBody>
          <a:bodyPr wrap="square">
            <a:spAutoFit/>
          </a:bodyPr>
          <a:lstStyle/>
          <a:p>
            <a:pPr algn="l"/>
            <a:r>
              <a:rPr lang="en-GB" sz="2200" b="1" i="0" u="none" strike="noStrike" dirty="0" err="1">
                <a:solidFill>
                  <a:srgbClr val="2D2D2D"/>
                </a:solidFill>
                <a:effectLst/>
                <a:latin typeface="Olympic Sans"/>
              </a:rPr>
              <a:t>Miraitowa</a:t>
            </a:r>
            <a:r>
              <a:rPr lang="en-GB" sz="2200" b="1" i="0" u="none" strike="noStrike" dirty="0">
                <a:solidFill>
                  <a:srgbClr val="2D2D2D"/>
                </a:solidFill>
                <a:effectLst/>
                <a:latin typeface="Olympic Sans"/>
              </a:rPr>
              <a:t> - Tokyo</a:t>
            </a:r>
          </a:p>
          <a:p>
            <a:pPr algn="l"/>
            <a:r>
              <a:rPr lang="en-GB" sz="2200" b="0" i="0" u="none" strike="noStrike" dirty="0">
                <a:solidFill>
                  <a:srgbClr val="2D2D2D"/>
                </a:solidFill>
                <a:effectLst/>
                <a:latin typeface="Olympic Sans"/>
              </a:rPr>
              <a:t>The Olympic mascot is called </a:t>
            </a:r>
            <a:r>
              <a:rPr lang="en-GB" sz="2200" b="0" i="0" u="none" strike="noStrike" dirty="0" err="1">
                <a:solidFill>
                  <a:srgbClr val="2D2D2D"/>
                </a:solidFill>
                <a:effectLst/>
                <a:latin typeface="Olympic Sans"/>
              </a:rPr>
              <a:t>Miraitowa</a:t>
            </a:r>
            <a:r>
              <a:rPr lang="en-GB" sz="2200" b="0" i="0" u="none" strike="noStrike" dirty="0">
                <a:solidFill>
                  <a:srgbClr val="2D2D2D"/>
                </a:solidFill>
                <a:effectLst/>
                <a:latin typeface="Olympic Sans"/>
              </a:rPr>
              <a:t>, which is derived from the Japanese words “</a:t>
            </a:r>
            <a:r>
              <a:rPr lang="en-GB" sz="2200" b="0" i="0" u="none" strike="noStrike" dirty="0" err="1">
                <a:solidFill>
                  <a:srgbClr val="2D2D2D"/>
                </a:solidFill>
                <a:effectLst/>
                <a:latin typeface="Olympic Sans"/>
              </a:rPr>
              <a:t>mirai</a:t>
            </a:r>
            <a:r>
              <a:rPr lang="en-GB" sz="2200" b="0" i="0" u="none" strike="noStrike" dirty="0">
                <a:solidFill>
                  <a:srgbClr val="2D2D2D"/>
                </a:solidFill>
                <a:effectLst/>
                <a:latin typeface="Olympic Sans"/>
              </a:rPr>
              <a:t>” (future) and “</a:t>
            </a:r>
            <a:r>
              <a:rPr lang="en-GB" sz="2200" b="0" i="0" u="none" strike="noStrike" dirty="0" err="1">
                <a:solidFill>
                  <a:srgbClr val="2D2D2D"/>
                </a:solidFill>
                <a:effectLst/>
                <a:latin typeface="Olympic Sans"/>
              </a:rPr>
              <a:t>towa</a:t>
            </a:r>
            <a:r>
              <a:rPr lang="en-GB" sz="2200" b="0" i="0" u="none" strike="noStrike" dirty="0">
                <a:solidFill>
                  <a:srgbClr val="2D2D2D"/>
                </a:solidFill>
                <a:effectLst/>
                <a:latin typeface="Olympic Sans"/>
              </a:rPr>
              <a:t>” (eternity). This name was chosen to promote a future full of eternal hope in the hearts of people all over the world.</a:t>
            </a:r>
          </a:p>
          <a:p>
            <a:pPr algn="l"/>
            <a:r>
              <a:rPr lang="en-GB" sz="2200" b="0" i="0" u="none" strike="noStrike" dirty="0">
                <a:solidFill>
                  <a:srgbClr val="2D2D2D"/>
                </a:solidFill>
                <a:effectLst/>
                <a:latin typeface="Olympic Sans"/>
              </a:rPr>
              <a:t>With its traditional and futurist style, the mascot embodies both the old and the new, echoing the concept of "innovation from harmony". Its forehead bears the emblem of the Tokyo 2020 Games, whose traditional chessboard motif is composed of indigo blue rectangles of three different sizes.</a:t>
            </a:r>
          </a:p>
          <a:p>
            <a:br>
              <a:rPr lang="en-GB" sz="2200" dirty="0"/>
            </a:br>
            <a:endParaRPr lang="en-US" sz="2200" dirty="0"/>
          </a:p>
        </p:txBody>
      </p:sp>
      <p:pic>
        <p:nvPicPr>
          <p:cNvPr id="8" name="Picture 7">
            <a:extLst>
              <a:ext uri="{FF2B5EF4-FFF2-40B4-BE49-F238E27FC236}">
                <a16:creationId xmlns:a16="http://schemas.microsoft.com/office/drawing/2014/main" id="{49EC2FAC-1B5C-EA72-ED81-9BEF44678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1" y="1221019"/>
            <a:ext cx="4391014" cy="4242171"/>
          </a:xfrm>
          <a:prstGeom prst="rect">
            <a:avLst/>
          </a:prstGeom>
        </p:spPr>
      </p:pic>
    </p:spTree>
    <p:extLst>
      <p:ext uri="{BB962C8B-B14F-4D97-AF65-F5344CB8AC3E}">
        <p14:creationId xmlns:p14="http://schemas.microsoft.com/office/powerpoint/2010/main" val="61577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C27399-CB4E-C0CC-C7E5-136A4EE6F26C}"/>
              </a:ext>
            </a:extLst>
          </p:cNvPr>
          <p:cNvSpPr txBox="1"/>
          <p:nvPr/>
        </p:nvSpPr>
        <p:spPr>
          <a:xfrm>
            <a:off x="197068" y="118564"/>
            <a:ext cx="8946932" cy="2308324"/>
          </a:xfrm>
          <a:prstGeom prst="rect">
            <a:avLst/>
          </a:prstGeom>
          <a:noFill/>
        </p:spPr>
        <p:txBody>
          <a:bodyPr wrap="square">
            <a:spAutoFit/>
          </a:bodyPr>
          <a:lstStyle/>
          <a:p>
            <a:r>
              <a:rPr lang="en-GB" b="0" i="0" u="none" strike="noStrike" dirty="0">
                <a:solidFill>
                  <a:srgbClr val="000000"/>
                </a:solidFill>
                <a:effectLst/>
                <a:latin typeface="Source Sans Pro" panose="020F0502020204030204" pitchFamily="34" charset="0"/>
              </a:rPr>
              <a:t>Paris 2024 presents the </a:t>
            </a:r>
            <a:r>
              <a:rPr lang="en-GB" b="0" i="0" u="none" strike="noStrike" dirty="0" err="1">
                <a:solidFill>
                  <a:srgbClr val="000000"/>
                </a:solidFill>
                <a:effectLst/>
                <a:latin typeface="Source Sans Pro" panose="020F0502020204030204" pitchFamily="34" charset="0"/>
              </a:rPr>
              <a:t>Phryges</a:t>
            </a:r>
            <a:r>
              <a:rPr lang="en-GB" b="0" i="0" u="none" strike="noStrike" dirty="0">
                <a:solidFill>
                  <a:srgbClr val="000000"/>
                </a:solidFill>
                <a:effectLst/>
                <a:latin typeface="Source Sans Pro" panose="020F0502020204030204" pitchFamily="34" charset="0"/>
              </a:rPr>
              <a:t>! These little Phrygian caps are the mascots for Paris 2024. </a:t>
            </a:r>
            <a:r>
              <a:rPr lang="en-GB" dirty="0">
                <a:solidFill>
                  <a:srgbClr val="000000"/>
                </a:solidFill>
                <a:latin typeface="Source Sans Pro" panose="020F0502020204030204" pitchFamily="34" charset="0"/>
              </a:rPr>
              <a:t>The </a:t>
            </a:r>
            <a:r>
              <a:rPr lang="en-GB" b="0" i="0" u="none" strike="noStrike" dirty="0">
                <a:solidFill>
                  <a:srgbClr val="000000"/>
                </a:solidFill>
                <a:effectLst/>
                <a:latin typeface="Source Sans Pro" panose="020F0502020204030204" pitchFamily="34" charset="0"/>
              </a:rPr>
              <a:t>colourful red characters based on the famous Phrygian </a:t>
            </a:r>
            <a:r>
              <a:rPr lang="en-GB" b="0" i="0" u="none" strike="noStrike" dirty="0" err="1">
                <a:solidFill>
                  <a:srgbClr val="000000"/>
                </a:solidFill>
                <a:effectLst/>
                <a:latin typeface="Source Sans Pro" panose="020F0502020204030204" pitchFamily="34" charset="0"/>
              </a:rPr>
              <a:t>cap</a:t>
            </a:r>
            <a:r>
              <a:rPr lang="en-GB" dirty="0" err="1">
                <a:solidFill>
                  <a:srgbClr val="000000"/>
                </a:solidFill>
                <a:latin typeface="Source Sans Pro" panose="020F0502020204030204" pitchFamily="34" charset="0"/>
              </a:rPr>
              <a:t>is</a:t>
            </a:r>
            <a:r>
              <a:rPr lang="en-GB" dirty="0">
                <a:solidFill>
                  <a:srgbClr val="000000"/>
                </a:solidFill>
                <a:latin typeface="Source Sans Pro" panose="020F0502020204030204" pitchFamily="34" charset="0"/>
              </a:rPr>
              <a:t> is </a:t>
            </a:r>
            <a:r>
              <a:rPr lang="en-GB" b="0" i="0" u="none" strike="noStrike" dirty="0">
                <a:solidFill>
                  <a:srgbClr val="000000"/>
                </a:solidFill>
                <a:effectLst/>
                <a:latin typeface="Source Sans Pro" panose="020F0502020204030204" pitchFamily="34" charset="0"/>
              </a:rPr>
              <a:t>a symbol of freedom. The Phrygians have stood shoulder to shoulder with the French people in all the key moments of History; they have been part of this and, today, they are convinced that sport can change everything! With the </a:t>
            </a:r>
            <a:r>
              <a:rPr lang="en-GB" b="0" i="0" u="none" strike="noStrike" dirty="0" err="1">
                <a:solidFill>
                  <a:srgbClr val="000000"/>
                </a:solidFill>
                <a:effectLst/>
                <a:latin typeface="Source Sans Pro" panose="020F0502020204030204" pitchFamily="34" charset="0"/>
              </a:rPr>
              <a:t>Phryges</a:t>
            </a:r>
            <a:r>
              <a:rPr lang="en-GB" b="0" i="0" u="none" strike="noStrike" dirty="0">
                <a:solidFill>
                  <a:srgbClr val="000000"/>
                </a:solidFill>
                <a:effectLst/>
                <a:latin typeface="Source Sans Pro" panose="020F0502020204030204" pitchFamily="34" charset="0"/>
              </a:rPr>
              <a:t>, let’s drive a revolution through Sport! </a:t>
            </a:r>
            <a:r>
              <a:rPr lang="en-GB" b="0" i="0" u="none" strike="noStrike" dirty="0">
                <a:solidFill>
                  <a:srgbClr val="000000"/>
                </a:solidFill>
                <a:effectLst/>
                <a:latin typeface="Source Sans Pro" panose="020B0503030403020204" pitchFamily="34" charset="0"/>
              </a:rPr>
              <a:t>The mascots want to play a role in the lives of French people and help bring more sport into our everyday life. And what could be better than little Phrygian caps to lead this revolution through Sport with Paris 2024?  </a:t>
            </a:r>
            <a:endParaRPr lang="en-US" dirty="0"/>
          </a:p>
        </p:txBody>
      </p:sp>
      <p:pic>
        <p:nvPicPr>
          <p:cNvPr id="4" name="Picture 3">
            <a:extLst>
              <a:ext uri="{FF2B5EF4-FFF2-40B4-BE49-F238E27FC236}">
                <a16:creationId xmlns:a16="http://schemas.microsoft.com/office/drawing/2014/main" id="{1308C093-124E-1B03-BB0E-DAFB6A37D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441" y="2675436"/>
            <a:ext cx="5972204" cy="4064000"/>
          </a:xfrm>
          <a:prstGeom prst="rect">
            <a:avLst/>
          </a:prstGeom>
        </p:spPr>
      </p:pic>
    </p:spTree>
    <p:extLst>
      <p:ext uri="{BB962C8B-B14F-4D97-AF65-F5344CB8AC3E}">
        <p14:creationId xmlns:p14="http://schemas.microsoft.com/office/powerpoint/2010/main" val="1897487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a:extLst>
              <a:ext uri="{FF2B5EF4-FFF2-40B4-BE49-F238E27FC236}">
                <a16:creationId xmlns:a16="http://schemas.microsoft.com/office/drawing/2014/main" id="{CAE4F513-178E-875B-30EE-FBF08481CF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836612"/>
            <a:ext cx="5184775" cy="5184775"/>
          </a:xfrm>
          <a:prstGeom prst="rect">
            <a:avLst/>
          </a:prstGeom>
          <a:noFill/>
          <a:extLst>
            <a:ext uri="{909E8E84-426E-40DD-AFC4-6F175D3DCCD1}">
              <a14:hiddenFill xmlns:a14="http://schemas.microsoft.com/office/drawing/2010/main">
                <a:solidFill>
                  <a:srgbClr val="FFFFFF"/>
                </a:solidFill>
              </a14:hiddenFill>
            </a:ext>
          </a:extLst>
        </p:spPr>
      </p:pic>
      <p:sp>
        <p:nvSpPr>
          <p:cNvPr id="4102" name="Text Box 6">
            <a:extLst>
              <a:ext uri="{FF2B5EF4-FFF2-40B4-BE49-F238E27FC236}">
                <a16:creationId xmlns:a16="http://schemas.microsoft.com/office/drawing/2014/main" id="{2A43E55F-ECE3-6187-BAB8-BCBD0D8902D2}"/>
              </a:ext>
            </a:extLst>
          </p:cNvPr>
          <p:cNvSpPr txBox="1">
            <a:spLocks noChangeArrowheads="1"/>
          </p:cNvSpPr>
          <p:nvPr/>
        </p:nvSpPr>
        <p:spPr bwMode="auto">
          <a:xfrm>
            <a:off x="5714124" y="1034502"/>
            <a:ext cx="3025775"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Comic Sans MS" panose="030F0702030302020204" pitchFamily="66" charset="0"/>
              </a:rPr>
              <a:t>Waldi</a:t>
            </a:r>
          </a:p>
          <a:p>
            <a:r>
              <a:rPr lang="en-US" altLang="en-US">
                <a:latin typeface="Comic Sans MS" panose="030F0702030302020204" pitchFamily="66" charset="0"/>
              </a:rPr>
              <a:t>The colourful dachshund was claimed to be the first official Olympic mascot at the 1972 Summer Games in Munich. Along with representing athletic qualities such as resistance, tenacity and agility, Waldi’s colours also symbolized the joy of the international event.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a:extLst>
              <a:ext uri="{FF2B5EF4-FFF2-40B4-BE49-F238E27FC236}">
                <a16:creationId xmlns:a16="http://schemas.microsoft.com/office/drawing/2014/main" id="{206C3D6A-E1F8-01C0-2A91-8F09B00990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73" y="1302544"/>
            <a:ext cx="5972810" cy="4252912"/>
          </a:xfrm>
          <a:prstGeom prst="rect">
            <a:avLst/>
          </a:prstGeom>
          <a:noFill/>
          <a:extLst>
            <a:ext uri="{909E8E84-426E-40DD-AFC4-6F175D3DCCD1}">
              <a14:hiddenFill xmlns:a14="http://schemas.microsoft.com/office/drawing/2010/main">
                <a:solidFill>
                  <a:srgbClr val="FFFFFF"/>
                </a:solidFill>
              </a14:hiddenFill>
            </a:ext>
          </a:extLst>
        </p:spPr>
      </p:pic>
      <p:sp>
        <p:nvSpPr>
          <p:cNvPr id="12294" name="Text Box 6">
            <a:extLst>
              <a:ext uri="{FF2B5EF4-FFF2-40B4-BE49-F238E27FC236}">
                <a16:creationId xmlns:a16="http://schemas.microsoft.com/office/drawing/2014/main" id="{3523FB4B-F4FB-B21C-40ED-221FA1BEF0A5}"/>
              </a:ext>
            </a:extLst>
          </p:cNvPr>
          <p:cNvSpPr txBox="1">
            <a:spLocks noChangeArrowheads="1"/>
          </p:cNvSpPr>
          <p:nvPr/>
        </p:nvSpPr>
        <p:spPr bwMode="auto">
          <a:xfrm>
            <a:off x="5435600" y="1052513"/>
            <a:ext cx="3240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12295" name="Text Box 7">
            <a:extLst>
              <a:ext uri="{FF2B5EF4-FFF2-40B4-BE49-F238E27FC236}">
                <a16:creationId xmlns:a16="http://schemas.microsoft.com/office/drawing/2014/main" id="{61383FCF-73D3-6852-B815-2AF999C39180}"/>
              </a:ext>
            </a:extLst>
          </p:cNvPr>
          <p:cNvSpPr txBox="1">
            <a:spLocks noChangeArrowheads="1"/>
          </p:cNvSpPr>
          <p:nvPr/>
        </p:nvSpPr>
        <p:spPr bwMode="auto">
          <a:xfrm>
            <a:off x="6547069" y="1532375"/>
            <a:ext cx="1960782"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t>Amik</a:t>
            </a:r>
            <a:r>
              <a:rPr lang="en-US" altLang="en-US"/>
              <a:t> the beaver was the mascot for Vancouver 1976. Amik meant beaver in a native Canadian language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a:extLst>
              <a:ext uri="{FF2B5EF4-FFF2-40B4-BE49-F238E27FC236}">
                <a16:creationId xmlns:a16="http://schemas.microsoft.com/office/drawing/2014/main" id="{A11E01D9-CE20-4B85-87A1-74598279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052513"/>
            <a:ext cx="4897437" cy="4897437"/>
          </a:xfrm>
          <a:prstGeom prst="rect">
            <a:avLst/>
          </a:prstGeom>
          <a:noFill/>
          <a:extLst>
            <a:ext uri="{909E8E84-426E-40DD-AFC4-6F175D3DCCD1}">
              <a14:hiddenFill xmlns:a14="http://schemas.microsoft.com/office/drawing/2010/main">
                <a:solidFill>
                  <a:srgbClr val="FFFFFF"/>
                </a:solidFill>
              </a14:hiddenFill>
            </a:ext>
          </a:extLst>
        </p:spPr>
      </p:pic>
      <p:sp>
        <p:nvSpPr>
          <p:cNvPr id="11270" name="Text Box 6">
            <a:extLst>
              <a:ext uri="{FF2B5EF4-FFF2-40B4-BE49-F238E27FC236}">
                <a16:creationId xmlns:a16="http://schemas.microsoft.com/office/drawing/2014/main" id="{D7A7DB2E-34D6-8F54-1CA3-24022D1FF803}"/>
              </a:ext>
            </a:extLst>
          </p:cNvPr>
          <p:cNvSpPr txBox="1">
            <a:spLocks noChangeArrowheads="1"/>
          </p:cNvSpPr>
          <p:nvPr/>
        </p:nvSpPr>
        <p:spPr bwMode="auto">
          <a:xfrm>
            <a:off x="5506981" y="1512341"/>
            <a:ext cx="3157757"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latin typeface="Comic Sans MS" panose="030F0702030302020204" pitchFamily="66" charset="0"/>
              </a:rPr>
              <a:t>Misha</a:t>
            </a:r>
            <a:r>
              <a:rPr lang="en-US" altLang="en-US" sz="2000" b="1">
                <a:latin typeface="Comic Sans MS" panose="030F0702030302020204" pitchFamily="66" charset="0"/>
              </a:rPr>
              <a:t> - mascot of the 1980 Olympic games in Moscow.</a:t>
            </a:r>
          </a:p>
          <a:p>
            <a:pPr>
              <a:spcBef>
                <a:spcPct val="50000"/>
              </a:spcBef>
            </a:pPr>
            <a:r>
              <a:rPr lang="en-US" altLang="en-US">
                <a:latin typeface="Comic Sans MS" panose="030F0702030302020204" pitchFamily="66" charset="0"/>
              </a:rPr>
              <a:t>Misha the bear cub proved to be very popular and lots of toys were designed around him. He became the first Olympics mascot to achieve commercial success in his own right.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a:extLst>
              <a:ext uri="{FF2B5EF4-FFF2-40B4-BE49-F238E27FC236}">
                <a16:creationId xmlns:a16="http://schemas.microsoft.com/office/drawing/2014/main" id="{33431261-9529-B1A1-0C70-69643038A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20713"/>
            <a:ext cx="5184775" cy="518477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a:extLst>
              <a:ext uri="{FF2B5EF4-FFF2-40B4-BE49-F238E27FC236}">
                <a16:creationId xmlns:a16="http://schemas.microsoft.com/office/drawing/2014/main" id="{31F2B474-9AF4-A5C1-0D4D-7307E6140E6F}"/>
              </a:ext>
            </a:extLst>
          </p:cNvPr>
          <p:cNvSpPr txBox="1">
            <a:spLocks noChangeArrowheads="1"/>
          </p:cNvSpPr>
          <p:nvPr/>
        </p:nvSpPr>
        <p:spPr bwMode="auto">
          <a:xfrm>
            <a:off x="5724525" y="1557338"/>
            <a:ext cx="309562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Comic Sans MS" panose="030F0702030302020204" pitchFamily="66" charset="0"/>
              </a:rPr>
              <a:t> Sam</a:t>
            </a:r>
          </a:p>
          <a:p>
            <a:r>
              <a:rPr lang="en-US" altLang="en-US">
                <a:latin typeface="Comic Sans MS" panose="030F0702030302020204" pitchFamily="66" charset="0"/>
              </a:rPr>
              <a:t>With the Summer Olympics being held in Los Angeles in 1984, Walt Disney decided to design a mascot. His creation was Sam, a cartoon eagle who’s not afraid of showing his true colours.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a:extLst>
              <a:ext uri="{FF2B5EF4-FFF2-40B4-BE49-F238E27FC236}">
                <a16:creationId xmlns:a16="http://schemas.microsoft.com/office/drawing/2014/main" id="{3C615695-F77F-0F4A-4176-F43DFFB21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84313"/>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D61E7425-8BBE-868A-616E-62809BC0A630}"/>
              </a:ext>
            </a:extLst>
          </p:cNvPr>
          <p:cNvSpPr txBox="1">
            <a:spLocks noChangeArrowheads="1"/>
          </p:cNvSpPr>
          <p:nvPr/>
        </p:nvSpPr>
        <p:spPr bwMode="auto">
          <a:xfrm>
            <a:off x="4859338" y="1557338"/>
            <a:ext cx="3889375" cy="183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t>Hodori</a:t>
            </a:r>
          </a:p>
          <a:p>
            <a:r>
              <a:rPr lang="en-US" altLang="en-US"/>
              <a:t>This tiger was mascot for the 1988 Seoul Summer Olympics. Hodori was designed as good-natured tiger and portrayed the friendly and hospitable traditions of the Koreans.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a:extLst>
              <a:ext uri="{FF2B5EF4-FFF2-40B4-BE49-F238E27FC236}">
                <a16:creationId xmlns:a16="http://schemas.microsoft.com/office/drawing/2014/main" id="{3394D879-9BEE-9A7E-427E-6C19803D9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20713"/>
            <a:ext cx="5184775" cy="5184775"/>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a:extLst>
              <a:ext uri="{FF2B5EF4-FFF2-40B4-BE49-F238E27FC236}">
                <a16:creationId xmlns:a16="http://schemas.microsoft.com/office/drawing/2014/main" id="{1BA4D078-B586-469D-40D1-D222370BD019}"/>
              </a:ext>
            </a:extLst>
          </p:cNvPr>
          <p:cNvSpPr txBox="1">
            <a:spLocks noChangeArrowheads="1"/>
          </p:cNvSpPr>
          <p:nvPr/>
        </p:nvSpPr>
        <p:spPr bwMode="auto">
          <a:xfrm>
            <a:off x="5724525" y="1700213"/>
            <a:ext cx="3240088"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Comic Sans MS" panose="030F0702030302020204" pitchFamily="66" charset="0"/>
              </a:rPr>
              <a:t>Cobi</a:t>
            </a:r>
          </a:p>
          <a:p>
            <a:r>
              <a:rPr lang="en-US" altLang="en-US">
                <a:latin typeface="Comic Sans MS" panose="030F0702030302020204" pitchFamily="66" charset="0"/>
              </a:rPr>
              <a:t>It can be difficult to work out what exactly the 1992 Barcelona Summer Olympics mascot is. But the trick is to not look to hard because Cobi is simply a dog in a suit.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a:extLst>
              <a:ext uri="{FF2B5EF4-FFF2-40B4-BE49-F238E27FC236}">
                <a16:creationId xmlns:a16="http://schemas.microsoft.com/office/drawing/2014/main" id="{26432228-1B4F-20EA-A8E1-0658D917DD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521" y="820217"/>
            <a:ext cx="5217566" cy="5217566"/>
          </a:xfrm>
          <a:prstGeom prst="rect">
            <a:avLst/>
          </a:prstGeom>
          <a:noFill/>
          <a:extLst>
            <a:ext uri="{909E8E84-426E-40DD-AFC4-6F175D3DCCD1}">
              <a14:hiddenFill xmlns:a14="http://schemas.microsoft.com/office/drawing/2010/main">
                <a:solidFill>
                  <a:srgbClr val="FFFFFF"/>
                </a:solidFill>
              </a14:hiddenFill>
            </a:ext>
          </a:extLst>
        </p:spPr>
      </p:pic>
      <p:sp>
        <p:nvSpPr>
          <p:cNvPr id="7174" name="Text Box 6">
            <a:extLst>
              <a:ext uri="{FF2B5EF4-FFF2-40B4-BE49-F238E27FC236}">
                <a16:creationId xmlns:a16="http://schemas.microsoft.com/office/drawing/2014/main" id="{0E50FC96-02DF-3FF4-05FD-4F5E313D3B53}"/>
              </a:ext>
            </a:extLst>
          </p:cNvPr>
          <p:cNvSpPr txBox="1">
            <a:spLocks noChangeArrowheads="1"/>
          </p:cNvSpPr>
          <p:nvPr/>
        </p:nvSpPr>
        <p:spPr bwMode="auto">
          <a:xfrm>
            <a:off x="5399087" y="1871773"/>
            <a:ext cx="3744913"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Comic Sans MS" panose="030F0702030302020204" pitchFamily="66" charset="0"/>
              </a:rPr>
              <a:t>Izzy</a:t>
            </a:r>
          </a:p>
          <a:p>
            <a:r>
              <a:rPr lang="en-US" altLang="en-US">
                <a:latin typeface="Comic Sans MS" panose="030F0702030302020204" pitchFamily="66" charset="0"/>
              </a:rPr>
              <a:t>This particular mascot was for the 1996 Atlanta Summer Olympics. Nobody knew what it was. That was the point; “Izzy” was an abstract fantasy figure derived from “What is 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a:extLst>
              <a:ext uri="{FF2B5EF4-FFF2-40B4-BE49-F238E27FC236}">
                <a16:creationId xmlns:a16="http://schemas.microsoft.com/office/drawing/2014/main" id="{F049701C-10B3-D18D-BA0E-901DC8631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54" y="1029138"/>
            <a:ext cx="5007468" cy="5007468"/>
          </a:xfrm>
          <a:prstGeom prst="rect">
            <a:avLst/>
          </a:prstGeom>
          <a:noFill/>
          <a:extLst>
            <a:ext uri="{909E8E84-426E-40DD-AFC4-6F175D3DCCD1}">
              <a14:hiddenFill xmlns:a14="http://schemas.microsoft.com/office/drawing/2010/main">
                <a:solidFill>
                  <a:srgbClr val="FFFFFF"/>
                </a:solidFill>
              </a14:hiddenFill>
            </a:ext>
          </a:extLst>
        </p:spPr>
      </p:pic>
      <p:sp>
        <p:nvSpPr>
          <p:cNvPr id="6150" name="Text Box 6">
            <a:extLst>
              <a:ext uri="{FF2B5EF4-FFF2-40B4-BE49-F238E27FC236}">
                <a16:creationId xmlns:a16="http://schemas.microsoft.com/office/drawing/2014/main" id="{BECA7148-6D91-434F-1BEE-17EE1690DCEB}"/>
              </a:ext>
            </a:extLst>
          </p:cNvPr>
          <p:cNvSpPr txBox="1">
            <a:spLocks noChangeArrowheads="1"/>
          </p:cNvSpPr>
          <p:nvPr/>
        </p:nvSpPr>
        <p:spPr bwMode="auto">
          <a:xfrm>
            <a:off x="5364163" y="1989138"/>
            <a:ext cx="3455987"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b="1">
                <a:latin typeface="Comic Sans MS" panose="030F0702030302020204" pitchFamily="66" charset="0"/>
              </a:rPr>
              <a:t>Ollie, Syd and Millie</a:t>
            </a:r>
          </a:p>
          <a:p>
            <a:r>
              <a:rPr lang="en-US" altLang="en-US">
                <a:latin typeface="Comic Sans MS" panose="030F0702030302020204" pitchFamily="66" charset="0"/>
              </a:rPr>
              <a:t>This trio was perfect for the 2000 Sydney Summer Olympics. The kookaburra, platypus and echidna, all Australian animals, symbolized the event, the host city and the new millennium.</a:t>
            </a:r>
          </a:p>
        </p:txBody>
      </p:sp>
    </p:spTree>
  </p:cSld>
  <p:clrMapOvr>
    <a:masterClrMapping/>
  </p:clrMapOvr>
</p:sld>
</file>

<file path=ppt/theme/theme1.xml><?xml version="1.0" encoding="utf-8"?>
<a:theme xmlns:a="http://schemas.openxmlformats.org/drawingml/2006/main" name="Office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521</Words>
  <Application>Microsoft Office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Caroline Sherry - Countess Gytha</cp:lastModifiedBy>
  <cp:revision>4</cp:revision>
  <dcterms:created xsi:type="dcterms:W3CDTF">2012-03-11T14:44:32Z</dcterms:created>
  <dcterms:modified xsi:type="dcterms:W3CDTF">2024-02-03T16:15:57Z</dcterms:modified>
</cp:coreProperties>
</file>